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56" r:id="rId5"/>
    <p:sldId id="313" r:id="rId6"/>
    <p:sldId id="277" r:id="rId7"/>
    <p:sldId id="3200" r:id="rId8"/>
    <p:sldId id="394" r:id="rId9"/>
    <p:sldId id="3254" r:id="rId10"/>
    <p:sldId id="3257" r:id="rId11"/>
    <p:sldId id="258" r:id="rId12"/>
    <p:sldId id="283" r:id="rId13"/>
    <p:sldId id="3253" r:id="rId14"/>
    <p:sldId id="279" r:id="rId15"/>
    <p:sldId id="264" r:id="rId16"/>
    <p:sldId id="328" r:id="rId17"/>
    <p:sldId id="275" r:id="rId18"/>
    <p:sldId id="3243" r:id="rId19"/>
    <p:sldId id="281" r:id="rId20"/>
    <p:sldId id="3244" r:id="rId21"/>
    <p:sldId id="3252" r:id="rId22"/>
    <p:sldId id="3262" r:id="rId23"/>
    <p:sldId id="291" r:id="rId24"/>
    <p:sldId id="3248" r:id="rId25"/>
    <p:sldId id="3245" r:id="rId26"/>
    <p:sldId id="3275" r:id="rId27"/>
    <p:sldId id="3265" r:id="rId28"/>
    <p:sldId id="3264" r:id="rId29"/>
    <p:sldId id="3266" r:id="rId30"/>
    <p:sldId id="3271" r:id="rId31"/>
    <p:sldId id="3268" r:id="rId32"/>
    <p:sldId id="3267" r:id="rId33"/>
    <p:sldId id="3269" r:id="rId34"/>
    <p:sldId id="3270" r:id="rId35"/>
    <p:sldId id="3272" r:id="rId36"/>
    <p:sldId id="3274" r:id="rId37"/>
    <p:sldId id="3276" r:id="rId38"/>
    <p:sldId id="3240" r:id="rId39"/>
    <p:sldId id="34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Johnston" userId="5c90c01f-e7ba-4353-80d6-bf44bc9f7f31" providerId="ADAL" clId="{8F7037DA-E0D1-4B71-8EA8-6535F6674880}"/>
    <pc:docChg chg="undo custSel addSld delSld modSld sldOrd">
      <pc:chgData name="Christine Johnston" userId="5c90c01f-e7ba-4353-80d6-bf44bc9f7f31" providerId="ADAL" clId="{8F7037DA-E0D1-4B71-8EA8-6535F6674880}" dt="2024-03-04T22:01:15.954" v="2689" actId="20577"/>
      <pc:docMkLst>
        <pc:docMk/>
      </pc:docMkLst>
      <pc:sldChg chg="modSp">
        <pc:chgData name="Christine Johnston" userId="5c90c01f-e7ba-4353-80d6-bf44bc9f7f31" providerId="ADAL" clId="{8F7037DA-E0D1-4B71-8EA8-6535F6674880}" dt="2024-03-04T22:01:15.954" v="2689" actId="20577"/>
        <pc:sldMkLst>
          <pc:docMk/>
          <pc:sldMk cId="3366332867" sldId="256"/>
        </pc:sldMkLst>
        <pc:spChg chg="mod">
          <ac:chgData name="Christine Johnston" userId="5c90c01f-e7ba-4353-80d6-bf44bc9f7f31" providerId="ADAL" clId="{8F7037DA-E0D1-4B71-8EA8-6535F6674880}" dt="2024-03-04T22:01:15.954" v="2689" actId="20577"/>
          <ac:spMkLst>
            <pc:docMk/>
            <pc:sldMk cId="3366332867" sldId="256"/>
            <ac:spMk id="2" creationId="{D50A297E-51AE-4E74-BFF0-735212BE9C64}"/>
          </ac:spMkLst>
        </pc:spChg>
      </pc:sldChg>
      <pc:sldChg chg="add">
        <pc:chgData name="Christine Johnston" userId="5c90c01f-e7ba-4353-80d6-bf44bc9f7f31" providerId="ADAL" clId="{8F7037DA-E0D1-4B71-8EA8-6535F6674880}" dt="2024-03-04T21:38:01.669" v="112"/>
        <pc:sldMkLst>
          <pc:docMk/>
          <pc:sldMk cId="3851043146" sldId="258"/>
        </pc:sldMkLst>
      </pc:sldChg>
      <pc:sldChg chg="modSp">
        <pc:chgData name="Christine Johnston" userId="5c90c01f-e7ba-4353-80d6-bf44bc9f7f31" providerId="ADAL" clId="{8F7037DA-E0D1-4B71-8EA8-6535F6674880}" dt="2024-03-04T21:49:07.088" v="1665" actId="20577"/>
        <pc:sldMkLst>
          <pc:docMk/>
          <pc:sldMk cId="241094552" sldId="264"/>
        </pc:sldMkLst>
        <pc:spChg chg="mod">
          <ac:chgData name="Christine Johnston" userId="5c90c01f-e7ba-4353-80d6-bf44bc9f7f31" providerId="ADAL" clId="{8F7037DA-E0D1-4B71-8EA8-6535F6674880}" dt="2024-03-04T21:49:07.088" v="1665" actId="20577"/>
          <ac:spMkLst>
            <pc:docMk/>
            <pc:sldMk cId="241094552" sldId="264"/>
            <ac:spMk id="81923" creationId="{00000000-0000-0000-0000-000000000000}"/>
          </ac:spMkLst>
        </pc:spChg>
      </pc:sldChg>
      <pc:sldChg chg="add">
        <pc:chgData name="Christine Johnston" userId="5c90c01f-e7ba-4353-80d6-bf44bc9f7f31" providerId="ADAL" clId="{8F7037DA-E0D1-4B71-8EA8-6535F6674880}" dt="2024-03-04T21:38:21.267" v="114"/>
        <pc:sldMkLst>
          <pc:docMk/>
          <pc:sldMk cId="1564631753" sldId="279"/>
        </pc:sldMkLst>
      </pc:sldChg>
      <pc:sldChg chg="add">
        <pc:chgData name="Christine Johnston" userId="5c90c01f-e7ba-4353-80d6-bf44bc9f7f31" providerId="ADAL" clId="{8F7037DA-E0D1-4B71-8EA8-6535F6674880}" dt="2024-03-04T21:38:11.239" v="113"/>
        <pc:sldMkLst>
          <pc:docMk/>
          <pc:sldMk cId="3186336247" sldId="283"/>
        </pc:sldMkLst>
      </pc:sldChg>
      <pc:sldChg chg="modTransition">
        <pc:chgData name="Christine Johnston" userId="5c90c01f-e7ba-4353-80d6-bf44bc9f7f31" providerId="ADAL" clId="{8F7037DA-E0D1-4B71-8EA8-6535F6674880}" dt="2024-03-04T21:39:27.459" v="119"/>
        <pc:sldMkLst>
          <pc:docMk/>
          <pc:sldMk cId="3234504603" sldId="291"/>
        </pc:sldMkLst>
      </pc:sldChg>
      <pc:sldChg chg="modSp">
        <pc:chgData name="Christine Johnston" userId="5c90c01f-e7ba-4353-80d6-bf44bc9f7f31" providerId="ADAL" clId="{8F7037DA-E0D1-4B71-8EA8-6535F6674880}" dt="2024-03-04T21:46:36.773" v="1508" actId="20577"/>
        <pc:sldMkLst>
          <pc:docMk/>
          <pc:sldMk cId="4012167888" sldId="313"/>
        </pc:sldMkLst>
        <pc:spChg chg="mod">
          <ac:chgData name="Christine Johnston" userId="5c90c01f-e7ba-4353-80d6-bf44bc9f7f31" providerId="ADAL" clId="{8F7037DA-E0D1-4B71-8EA8-6535F6674880}" dt="2024-03-04T21:46:36.773" v="1508" actId="20577"/>
          <ac:spMkLst>
            <pc:docMk/>
            <pc:sldMk cId="4012167888" sldId="313"/>
            <ac:spMk id="3" creationId="{00000000-0000-0000-0000-000000000000}"/>
          </ac:spMkLst>
        </pc:spChg>
      </pc:sldChg>
      <pc:sldChg chg="ord modTransition">
        <pc:chgData name="Christine Johnston" userId="5c90c01f-e7ba-4353-80d6-bf44bc9f7f31" providerId="ADAL" clId="{8F7037DA-E0D1-4B71-8EA8-6535F6674880}" dt="2024-03-04T21:37:54.063" v="111"/>
        <pc:sldMkLst>
          <pc:docMk/>
          <pc:sldMk cId="305699580" sldId="328"/>
        </pc:sldMkLst>
      </pc:sldChg>
      <pc:sldChg chg="add del ord">
        <pc:chgData name="Christine Johnston" userId="5c90c01f-e7ba-4353-80d6-bf44bc9f7f31" providerId="ADAL" clId="{8F7037DA-E0D1-4B71-8EA8-6535F6674880}" dt="2024-03-04T21:38:51.250" v="117"/>
        <pc:sldMkLst>
          <pc:docMk/>
          <pc:sldMk cId="4157734941" sldId="3243"/>
        </pc:sldMkLst>
      </pc:sldChg>
      <pc:sldChg chg="del">
        <pc:chgData name="Christine Johnston" userId="5c90c01f-e7ba-4353-80d6-bf44bc9f7f31" providerId="ADAL" clId="{8F7037DA-E0D1-4B71-8EA8-6535F6674880}" dt="2024-03-04T21:39:44.944" v="121" actId="2696"/>
        <pc:sldMkLst>
          <pc:docMk/>
          <pc:sldMk cId="70910764" sldId="3246"/>
        </pc:sldMkLst>
      </pc:sldChg>
      <pc:sldChg chg="del">
        <pc:chgData name="Christine Johnston" userId="5c90c01f-e7ba-4353-80d6-bf44bc9f7f31" providerId="ADAL" clId="{8F7037DA-E0D1-4B71-8EA8-6535F6674880}" dt="2024-03-04T21:39:45.861" v="122" actId="2696"/>
        <pc:sldMkLst>
          <pc:docMk/>
          <pc:sldMk cId="2662466904" sldId="3247"/>
        </pc:sldMkLst>
      </pc:sldChg>
      <pc:sldChg chg="add">
        <pc:chgData name="Christine Johnston" userId="5c90c01f-e7ba-4353-80d6-bf44bc9f7f31" providerId="ADAL" clId="{8F7037DA-E0D1-4B71-8EA8-6535F6674880}" dt="2024-03-04T21:39:16.105" v="118"/>
        <pc:sldMkLst>
          <pc:docMk/>
          <pc:sldMk cId="2440157294" sldId="3252"/>
        </pc:sldMkLst>
      </pc:sldChg>
      <pc:sldChg chg="add">
        <pc:chgData name="Christine Johnston" userId="5c90c01f-e7ba-4353-80d6-bf44bc9f7f31" providerId="ADAL" clId="{8F7037DA-E0D1-4B71-8EA8-6535F6674880}" dt="2024-03-04T21:38:21.267" v="114"/>
        <pc:sldMkLst>
          <pc:docMk/>
          <pc:sldMk cId="2974309985" sldId="3253"/>
        </pc:sldMkLst>
      </pc:sldChg>
      <pc:sldChg chg="modSp">
        <pc:chgData name="Christine Johnston" userId="5c90c01f-e7ba-4353-80d6-bf44bc9f7f31" providerId="ADAL" clId="{8F7037DA-E0D1-4B71-8EA8-6535F6674880}" dt="2024-03-04T21:47:14.508" v="1562" actId="20577"/>
        <pc:sldMkLst>
          <pc:docMk/>
          <pc:sldMk cId="1926856368" sldId="3254"/>
        </pc:sldMkLst>
        <pc:spChg chg="mod">
          <ac:chgData name="Christine Johnston" userId="5c90c01f-e7ba-4353-80d6-bf44bc9f7f31" providerId="ADAL" clId="{8F7037DA-E0D1-4B71-8EA8-6535F6674880}" dt="2024-03-04T21:47:14.508" v="1562" actId="20577"/>
          <ac:spMkLst>
            <pc:docMk/>
            <pc:sldMk cId="1926856368" sldId="3254"/>
            <ac:spMk id="3" creationId="{33DA9489-EA7C-06A4-CE3F-63C1203E43F1}"/>
          </ac:spMkLst>
        </pc:spChg>
      </pc:sldChg>
      <pc:sldChg chg="del modTransition">
        <pc:chgData name="Christine Johnston" userId="5c90c01f-e7ba-4353-80d6-bf44bc9f7f31" providerId="ADAL" clId="{8F7037DA-E0D1-4B71-8EA8-6535F6674880}" dt="2024-03-04T21:47:21.032" v="1563" actId="2696"/>
        <pc:sldMkLst>
          <pc:docMk/>
          <pc:sldMk cId="2700203292" sldId="3255"/>
        </pc:sldMkLst>
      </pc:sldChg>
      <pc:sldChg chg="del modTransition">
        <pc:chgData name="Christine Johnston" userId="5c90c01f-e7ba-4353-80d6-bf44bc9f7f31" providerId="ADAL" clId="{8F7037DA-E0D1-4B71-8EA8-6535F6674880}" dt="2024-03-04T21:47:25.415" v="1566" actId="2696"/>
        <pc:sldMkLst>
          <pc:docMk/>
          <pc:sldMk cId="2464168091" sldId="3256"/>
        </pc:sldMkLst>
      </pc:sldChg>
      <pc:sldChg chg="del modTransition">
        <pc:chgData name="Christine Johnston" userId="5c90c01f-e7ba-4353-80d6-bf44bc9f7f31" providerId="ADAL" clId="{8F7037DA-E0D1-4B71-8EA8-6535F6674880}" dt="2024-03-04T21:47:22.028" v="1564" actId="2696"/>
        <pc:sldMkLst>
          <pc:docMk/>
          <pc:sldMk cId="2368574177" sldId="3258"/>
        </pc:sldMkLst>
      </pc:sldChg>
      <pc:sldChg chg="del modTransition">
        <pc:chgData name="Christine Johnston" userId="5c90c01f-e7ba-4353-80d6-bf44bc9f7f31" providerId="ADAL" clId="{8F7037DA-E0D1-4B71-8EA8-6535F6674880}" dt="2024-03-04T21:47:23.157" v="1565" actId="2696"/>
        <pc:sldMkLst>
          <pc:docMk/>
          <pc:sldMk cId="229451417" sldId="3259"/>
        </pc:sldMkLst>
      </pc:sldChg>
      <pc:sldChg chg="del">
        <pc:chgData name="Christine Johnston" userId="5c90c01f-e7ba-4353-80d6-bf44bc9f7f31" providerId="ADAL" clId="{8F7037DA-E0D1-4B71-8EA8-6535F6674880}" dt="2024-03-04T21:47:28.868" v="1567" actId="2696"/>
        <pc:sldMkLst>
          <pc:docMk/>
          <pc:sldMk cId="4191405451" sldId="3260"/>
        </pc:sldMkLst>
      </pc:sldChg>
      <pc:sldChg chg="del">
        <pc:chgData name="Christine Johnston" userId="5c90c01f-e7ba-4353-80d6-bf44bc9f7f31" providerId="ADAL" clId="{8F7037DA-E0D1-4B71-8EA8-6535F6674880}" dt="2024-03-04T21:47:31.073" v="1568" actId="2696"/>
        <pc:sldMkLst>
          <pc:docMk/>
          <pc:sldMk cId="1396794081" sldId="3261"/>
        </pc:sldMkLst>
      </pc:sldChg>
      <pc:sldChg chg="add">
        <pc:chgData name="Christine Johnston" userId="5c90c01f-e7ba-4353-80d6-bf44bc9f7f31" providerId="ADAL" clId="{8F7037DA-E0D1-4B71-8EA8-6535F6674880}" dt="2024-03-04T21:39:16.105" v="118"/>
        <pc:sldMkLst>
          <pc:docMk/>
          <pc:sldMk cId="331398862" sldId="3262"/>
        </pc:sldMkLst>
      </pc:sldChg>
      <pc:sldChg chg="add del">
        <pc:chgData name="Christine Johnston" userId="5c90c01f-e7ba-4353-80d6-bf44bc9f7f31" providerId="ADAL" clId="{8F7037DA-E0D1-4B71-8EA8-6535F6674880}" dt="2024-03-04T21:51:21" v="1666" actId="2696"/>
        <pc:sldMkLst>
          <pc:docMk/>
          <pc:sldMk cId="2419681836" sldId="3263"/>
        </pc:sldMkLst>
      </pc:sldChg>
      <pc:sldChg chg="addSp delSp modSp add ord">
        <pc:chgData name="Christine Johnston" userId="5c90c01f-e7ba-4353-80d6-bf44bc9f7f31" providerId="ADAL" clId="{8F7037DA-E0D1-4B71-8EA8-6535F6674880}" dt="2024-03-04T21:59:02.283" v="2458" actId="20577"/>
        <pc:sldMkLst>
          <pc:docMk/>
          <pc:sldMk cId="2551590512" sldId="3264"/>
        </pc:sldMkLst>
        <pc:spChg chg="mod">
          <ac:chgData name="Christine Johnston" userId="5c90c01f-e7ba-4353-80d6-bf44bc9f7f31" providerId="ADAL" clId="{8F7037DA-E0D1-4B71-8EA8-6535F6674880}" dt="2024-03-04T21:40:30.898" v="222" actId="20577"/>
          <ac:spMkLst>
            <pc:docMk/>
            <pc:sldMk cId="2551590512" sldId="3264"/>
            <ac:spMk id="2" creationId="{E730C54A-CADC-4C91-8219-06D95371E2B6}"/>
          </ac:spMkLst>
        </pc:spChg>
        <pc:spChg chg="mod">
          <ac:chgData name="Christine Johnston" userId="5c90c01f-e7ba-4353-80d6-bf44bc9f7f31" providerId="ADAL" clId="{8F7037DA-E0D1-4B71-8EA8-6535F6674880}" dt="2024-03-04T21:59:02.283" v="2458" actId="20577"/>
          <ac:spMkLst>
            <pc:docMk/>
            <pc:sldMk cId="2551590512" sldId="3264"/>
            <ac:spMk id="3" creationId="{83C3EFF1-5EFE-4E4E-A591-31D2E4ED0BB4}"/>
          </ac:spMkLst>
        </pc:spChg>
        <pc:spChg chg="add del">
          <ac:chgData name="Christine Johnston" userId="5c90c01f-e7ba-4353-80d6-bf44bc9f7f31" providerId="ADAL" clId="{8F7037DA-E0D1-4B71-8EA8-6535F6674880}" dt="2024-03-04T21:41:18.166" v="329"/>
          <ac:spMkLst>
            <pc:docMk/>
            <pc:sldMk cId="2551590512" sldId="3264"/>
            <ac:spMk id="4" creationId="{8F6FC346-5F02-4117-93E4-593EE12B1379}"/>
          </ac:spMkLst>
        </pc:spChg>
      </pc:sldChg>
      <pc:sldChg chg="modSp add">
        <pc:chgData name="Christine Johnston" userId="5c90c01f-e7ba-4353-80d6-bf44bc9f7f31" providerId="ADAL" clId="{8F7037DA-E0D1-4B71-8EA8-6535F6674880}" dt="2024-03-04T21:41:54.709" v="457" actId="20577"/>
        <pc:sldMkLst>
          <pc:docMk/>
          <pc:sldMk cId="1510491552" sldId="3265"/>
        </pc:sldMkLst>
        <pc:spChg chg="mod">
          <ac:chgData name="Christine Johnston" userId="5c90c01f-e7ba-4353-80d6-bf44bc9f7f31" providerId="ADAL" clId="{8F7037DA-E0D1-4B71-8EA8-6535F6674880}" dt="2024-03-04T21:41:54.709" v="457" actId="20577"/>
          <ac:spMkLst>
            <pc:docMk/>
            <pc:sldMk cId="1510491552" sldId="3265"/>
            <ac:spMk id="3" creationId="{83C3EFF1-5EFE-4E4E-A591-31D2E4ED0BB4}"/>
          </ac:spMkLst>
        </pc:spChg>
      </pc:sldChg>
      <pc:sldChg chg="modSp add">
        <pc:chgData name="Christine Johnston" userId="5c90c01f-e7ba-4353-80d6-bf44bc9f7f31" providerId="ADAL" clId="{8F7037DA-E0D1-4B71-8EA8-6535F6674880}" dt="2024-03-04T21:59:17.411" v="2503" actId="20577"/>
        <pc:sldMkLst>
          <pc:docMk/>
          <pc:sldMk cId="309646077" sldId="3266"/>
        </pc:sldMkLst>
        <pc:spChg chg="mod">
          <ac:chgData name="Christine Johnston" userId="5c90c01f-e7ba-4353-80d6-bf44bc9f7f31" providerId="ADAL" clId="{8F7037DA-E0D1-4B71-8EA8-6535F6674880}" dt="2024-03-04T21:59:17.411" v="2503" actId="20577"/>
          <ac:spMkLst>
            <pc:docMk/>
            <pc:sldMk cId="309646077" sldId="3266"/>
            <ac:spMk id="3" creationId="{83C3EFF1-5EFE-4E4E-A591-31D2E4ED0BB4}"/>
          </ac:spMkLst>
        </pc:spChg>
      </pc:sldChg>
      <pc:sldChg chg="modSp add">
        <pc:chgData name="Christine Johnston" userId="5c90c01f-e7ba-4353-80d6-bf44bc9f7f31" providerId="ADAL" clId="{8F7037DA-E0D1-4B71-8EA8-6535F6674880}" dt="2024-03-04T21:43:08.453" v="859" actId="20577"/>
        <pc:sldMkLst>
          <pc:docMk/>
          <pc:sldMk cId="2922225395" sldId="3267"/>
        </pc:sldMkLst>
        <pc:spChg chg="mod">
          <ac:chgData name="Christine Johnston" userId="5c90c01f-e7ba-4353-80d6-bf44bc9f7f31" providerId="ADAL" clId="{8F7037DA-E0D1-4B71-8EA8-6535F6674880}" dt="2024-03-04T21:43:08.453" v="859" actId="20577"/>
          <ac:spMkLst>
            <pc:docMk/>
            <pc:sldMk cId="2922225395" sldId="3267"/>
            <ac:spMk id="3" creationId="{83C3EFF1-5EFE-4E4E-A591-31D2E4ED0BB4}"/>
          </ac:spMkLst>
        </pc:spChg>
      </pc:sldChg>
      <pc:sldChg chg="modSp add ord">
        <pc:chgData name="Christine Johnston" userId="5c90c01f-e7ba-4353-80d6-bf44bc9f7f31" providerId="ADAL" clId="{8F7037DA-E0D1-4B71-8EA8-6535F6674880}" dt="2024-03-04T21:57:30.039" v="2342"/>
        <pc:sldMkLst>
          <pc:docMk/>
          <pc:sldMk cId="3850916168" sldId="3268"/>
        </pc:sldMkLst>
        <pc:spChg chg="mod">
          <ac:chgData name="Christine Johnston" userId="5c90c01f-e7ba-4353-80d6-bf44bc9f7f31" providerId="ADAL" clId="{8F7037DA-E0D1-4B71-8EA8-6535F6674880}" dt="2024-03-04T21:43:25.313" v="940" actId="20577"/>
          <ac:spMkLst>
            <pc:docMk/>
            <pc:sldMk cId="3850916168" sldId="3268"/>
            <ac:spMk id="3" creationId="{83C3EFF1-5EFE-4E4E-A591-31D2E4ED0BB4}"/>
          </ac:spMkLst>
        </pc:spChg>
      </pc:sldChg>
      <pc:sldChg chg="modSp add">
        <pc:chgData name="Christine Johnston" userId="5c90c01f-e7ba-4353-80d6-bf44bc9f7f31" providerId="ADAL" clId="{8F7037DA-E0D1-4B71-8EA8-6535F6674880}" dt="2024-03-04T21:44:39.646" v="1187" actId="20577"/>
        <pc:sldMkLst>
          <pc:docMk/>
          <pc:sldMk cId="672233088" sldId="3269"/>
        </pc:sldMkLst>
        <pc:spChg chg="mod">
          <ac:chgData name="Christine Johnston" userId="5c90c01f-e7ba-4353-80d6-bf44bc9f7f31" providerId="ADAL" clId="{8F7037DA-E0D1-4B71-8EA8-6535F6674880}" dt="2024-03-04T21:44:39.646" v="1187" actId="20577"/>
          <ac:spMkLst>
            <pc:docMk/>
            <pc:sldMk cId="672233088" sldId="3269"/>
            <ac:spMk id="3" creationId="{83C3EFF1-5EFE-4E4E-A591-31D2E4ED0BB4}"/>
          </ac:spMkLst>
        </pc:spChg>
      </pc:sldChg>
      <pc:sldChg chg="addSp delSp modSp add">
        <pc:chgData name="Christine Johnston" userId="5c90c01f-e7ba-4353-80d6-bf44bc9f7f31" providerId="ADAL" clId="{8F7037DA-E0D1-4B71-8EA8-6535F6674880}" dt="2024-03-04T21:59:50.300" v="2533" actId="20577"/>
        <pc:sldMkLst>
          <pc:docMk/>
          <pc:sldMk cId="2461316192" sldId="3270"/>
        </pc:sldMkLst>
        <pc:spChg chg="del">
          <ac:chgData name="Christine Johnston" userId="5c90c01f-e7ba-4353-80d6-bf44bc9f7f31" providerId="ADAL" clId="{8F7037DA-E0D1-4B71-8EA8-6535F6674880}" dt="2024-03-04T21:44:58.927" v="1190" actId="478"/>
          <ac:spMkLst>
            <pc:docMk/>
            <pc:sldMk cId="2461316192" sldId="3270"/>
            <ac:spMk id="2" creationId="{C63E47D5-97E4-4682-9CB6-B144BEBC0BC1}"/>
          </ac:spMkLst>
        </pc:spChg>
        <pc:spChg chg="mod">
          <ac:chgData name="Christine Johnston" userId="5c90c01f-e7ba-4353-80d6-bf44bc9f7f31" providerId="ADAL" clId="{8F7037DA-E0D1-4B71-8EA8-6535F6674880}" dt="2024-03-04T21:59:50.300" v="2533" actId="20577"/>
          <ac:spMkLst>
            <pc:docMk/>
            <pc:sldMk cId="2461316192" sldId="3270"/>
            <ac:spMk id="3" creationId="{55A07E73-905D-4501-8782-85AE1225D23D}"/>
          </ac:spMkLst>
        </pc:spChg>
        <pc:spChg chg="add">
          <ac:chgData name="Christine Johnston" userId="5c90c01f-e7ba-4353-80d6-bf44bc9f7f31" providerId="ADAL" clId="{8F7037DA-E0D1-4B71-8EA8-6535F6674880}" dt="2024-03-04T21:44:52.506" v="1189"/>
          <ac:spMkLst>
            <pc:docMk/>
            <pc:sldMk cId="2461316192" sldId="3270"/>
            <ac:spMk id="4" creationId="{91125F8B-EE43-4CEA-B486-E6B89EABE1CA}"/>
          </ac:spMkLst>
        </pc:spChg>
      </pc:sldChg>
      <pc:sldChg chg="modSp add ord">
        <pc:chgData name="Christine Johnston" userId="5c90c01f-e7ba-4353-80d6-bf44bc9f7f31" providerId="ADAL" clId="{8F7037DA-E0D1-4B71-8EA8-6535F6674880}" dt="2024-03-04T21:57:44.825" v="2344"/>
        <pc:sldMkLst>
          <pc:docMk/>
          <pc:sldMk cId="2588450857" sldId="3271"/>
        </pc:sldMkLst>
        <pc:spChg chg="mod">
          <ac:chgData name="Christine Johnston" userId="5c90c01f-e7ba-4353-80d6-bf44bc9f7f31" providerId="ADAL" clId="{8F7037DA-E0D1-4B71-8EA8-6535F6674880}" dt="2024-03-04T21:57:07.170" v="2341" actId="122"/>
          <ac:spMkLst>
            <pc:docMk/>
            <pc:sldMk cId="2588450857" sldId="3271"/>
            <ac:spMk id="3" creationId="{55A07E73-905D-4501-8782-85AE1225D23D}"/>
          </ac:spMkLst>
        </pc:spChg>
      </pc:sldChg>
      <pc:sldChg chg="modSp add">
        <pc:chgData name="Christine Johnston" userId="5c90c01f-e7ba-4353-80d6-bf44bc9f7f31" providerId="ADAL" clId="{8F7037DA-E0D1-4B71-8EA8-6535F6674880}" dt="2024-03-04T21:55:12.936" v="1951" actId="20577"/>
        <pc:sldMkLst>
          <pc:docMk/>
          <pc:sldMk cId="4023804857" sldId="3272"/>
        </pc:sldMkLst>
        <pc:spChg chg="mod">
          <ac:chgData name="Christine Johnston" userId="5c90c01f-e7ba-4353-80d6-bf44bc9f7f31" providerId="ADAL" clId="{8F7037DA-E0D1-4B71-8EA8-6535F6674880}" dt="2024-03-04T21:55:12.936" v="1951" actId="20577"/>
          <ac:spMkLst>
            <pc:docMk/>
            <pc:sldMk cId="4023804857" sldId="3272"/>
            <ac:spMk id="3" creationId="{55A07E73-905D-4501-8782-85AE1225D23D}"/>
          </ac:spMkLst>
        </pc:spChg>
      </pc:sldChg>
      <pc:sldChg chg="modSp add del">
        <pc:chgData name="Christine Johnston" userId="5c90c01f-e7ba-4353-80d6-bf44bc9f7f31" providerId="ADAL" clId="{8F7037DA-E0D1-4B71-8EA8-6535F6674880}" dt="2024-03-04T22:00:06.531" v="2534" actId="2696"/>
        <pc:sldMkLst>
          <pc:docMk/>
          <pc:sldMk cId="2314688407" sldId="3273"/>
        </pc:sldMkLst>
        <pc:spChg chg="mod">
          <ac:chgData name="Christine Johnston" userId="5c90c01f-e7ba-4353-80d6-bf44bc9f7f31" providerId="ADAL" clId="{8F7037DA-E0D1-4B71-8EA8-6535F6674880}" dt="2024-03-04T21:55:26.577" v="1993" actId="20577"/>
          <ac:spMkLst>
            <pc:docMk/>
            <pc:sldMk cId="2314688407" sldId="3273"/>
            <ac:spMk id="2" creationId="{C92B1C61-27C0-4A9B-B6A0-C3D9BC17122F}"/>
          </ac:spMkLst>
        </pc:spChg>
        <pc:spChg chg="mod">
          <ac:chgData name="Christine Johnston" userId="5c90c01f-e7ba-4353-80d6-bf44bc9f7f31" providerId="ADAL" clId="{8F7037DA-E0D1-4B71-8EA8-6535F6674880}" dt="2024-03-04T21:55:56.148" v="2096" actId="20577"/>
          <ac:spMkLst>
            <pc:docMk/>
            <pc:sldMk cId="2314688407" sldId="3273"/>
            <ac:spMk id="3" creationId="{F8B65BD0-ED1B-46B7-AEE9-0EFFE51F4675}"/>
          </ac:spMkLst>
        </pc:spChg>
      </pc:sldChg>
      <pc:sldChg chg="modSp add">
        <pc:chgData name="Christine Johnston" userId="5c90c01f-e7ba-4353-80d6-bf44bc9f7f31" providerId="ADAL" clId="{8F7037DA-E0D1-4B71-8EA8-6535F6674880}" dt="2024-03-04T22:00:10.681" v="2535" actId="122"/>
        <pc:sldMkLst>
          <pc:docMk/>
          <pc:sldMk cId="3599876875" sldId="3274"/>
        </pc:sldMkLst>
        <pc:spChg chg="mod">
          <ac:chgData name="Christine Johnston" userId="5c90c01f-e7ba-4353-80d6-bf44bc9f7f31" providerId="ADAL" clId="{8F7037DA-E0D1-4B71-8EA8-6535F6674880}" dt="2024-03-04T22:00:10.681" v="2535" actId="122"/>
          <ac:spMkLst>
            <pc:docMk/>
            <pc:sldMk cId="3599876875" sldId="3274"/>
            <ac:spMk id="3" creationId="{F8B65BD0-ED1B-46B7-AEE9-0EFFE51F4675}"/>
          </ac:spMkLst>
        </pc:spChg>
      </pc:sldChg>
      <pc:sldChg chg="modSp add ord">
        <pc:chgData name="Christine Johnston" userId="5c90c01f-e7ba-4353-80d6-bf44bc9f7f31" providerId="ADAL" clId="{8F7037DA-E0D1-4B71-8EA8-6535F6674880}" dt="2024-03-04T21:58:32.749" v="2351"/>
        <pc:sldMkLst>
          <pc:docMk/>
          <pc:sldMk cId="1358776075" sldId="3275"/>
        </pc:sldMkLst>
        <pc:spChg chg="mod">
          <ac:chgData name="Christine Johnston" userId="5c90c01f-e7ba-4353-80d6-bf44bc9f7f31" providerId="ADAL" clId="{8F7037DA-E0D1-4B71-8EA8-6535F6674880}" dt="2024-03-04T21:58:12.284" v="2348" actId="122"/>
          <ac:spMkLst>
            <pc:docMk/>
            <pc:sldMk cId="1358776075" sldId="3275"/>
            <ac:spMk id="3" creationId="{F8B65BD0-ED1B-46B7-AEE9-0EFFE51F4675}"/>
          </ac:spMkLst>
        </pc:spChg>
      </pc:sldChg>
      <pc:sldChg chg="modSp add">
        <pc:chgData name="Christine Johnston" userId="5c90c01f-e7ba-4353-80d6-bf44bc9f7f31" providerId="ADAL" clId="{8F7037DA-E0D1-4B71-8EA8-6535F6674880}" dt="2024-03-04T22:00:49.974" v="2673" actId="122"/>
        <pc:sldMkLst>
          <pc:docMk/>
          <pc:sldMk cId="3596701950" sldId="3276"/>
        </pc:sldMkLst>
        <pc:spChg chg="mod">
          <ac:chgData name="Christine Johnston" userId="5c90c01f-e7ba-4353-80d6-bf44bc9f7f31" providerId="ADAL" clId="{8F7037DA-E0D1-4B71-8EA8-6535F6674880}" dt="2024-03-04T22:00:25.694" v="2577" actId="20577"/>
          <ac:spMkLst>
            <pc:docMk/>
            <pc:sldMk cId="3596701950" sldId="3276"/>
            <ac:spMk id="2" creationId="{7E9D8918-5C7C-460D-8D41-3DAC7CBC7005}"/>
          </ac:spMkLst>
        </pc:spChg>
        <pc:spChg chg="mod">
          <ac:chgData name="Christine Johnston" userId="5c90c01f-e7ba-4353-80d6-bf44bc9f7f31" providerId="ADAL" clId="{8F7037DA-E0D1-4B71-8EA8-6535F6674880}" dt="2024-03-04T22:00:49.974" v="2673" actId="122"/>
          <ac:spMkLst>
            <pc:docMk/>
            <pc:sldMk cId="3596701950" sldId="3276"/>
            <ac:spMk id="3" creationId="{BA48F007-2D79-4E05-B0DC-9F35CD71C91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5138038300768"/>
          <c:y val="4.8284751775478502E-2"/>
          <c:w val="0.76783245844269465"/>
          <c:h val="0.61631524605923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HSV-2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First episode </c:v>
                </c:pt>
                <c:pt idx="1">
                  <c:v>Symptomatic</c:v>
                </c:pt>
                <c:pt idx="2">
                  <c:v>Symptomatic</c:v>
                </c:pt>
                <c:pt idx="3">
                  <c:v>Asymptomatic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 formatCode="General">
                  <c:v>33.6</c:v>
                </c:pt>
                <c:pt idx="1">
                  <c:v>20.6</c:v>
                </c:pt>
                <c:pt idx="2">
                  <c:v>16.7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45-4981-A89B-D661814E95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HSV-1:  Session 1 (n=82)</c:v>
                </c:pt>
              </c:strCache>
            </c:strRef>
          </c:tx>
          <c:spPr>
            <a:solidFill>
              <a:schemeClr val="tx1">
                <a:lumMod val="8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First episode </c:v>
                </c:pt>
                <c:pt idx="1">
                  <c:v>Symptomatic</c:v>
                </c:pt>
                <c:pt idx="2">
                  <c:v>Symptomatic</c:v>
                </c:pt>
                <c:pt idx="3">
                  <c:v>Asymptomatic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45-4981-A89B-D661814E95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HSV-1:  Session 2 (n=64)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First episode </c:v>
                </c:pt>
                <c:pt idx="1">
                  <c:v>Symptomatic</c:v>
                </c:pt>
                <c:pt idx="2">
                  <c:v>Symptomatic</c:v>
                </c:pt>
                <c:pt idx="3">
                  <c:v>Asymptomatic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45-4981-A89B-D661814E952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HSV-1: Session 3 (n=6)</c:v>
                </c:pt>
              </c:strCache>
            </c:strRef>
          </c:tx>
          <c:invertIfNegative val="0"/>
          <c:val>
            <c:numRef>
              <c:f>Sheet1!$E$2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B3-479F-9F17-360F7544A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53504"/>
        <c:axId val="87553088"/>
      </c:barChart>
      <c:catAx>
        <c:axId val="3765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7553088"/>
        <c:crosses val="autoZero"/>
        <c:auto val="0"/>
        <c:lblAlgn val="ctr"/>
        <c:lblOffset val="100"/>
        <c:noMultiLvlLbl val="0"/>
      </c:catAx>
      <c:valAx>
        <c:axId val="875530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Shedding rate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7653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39564498882081"/>
          <c:y val="0.18781152210037955"/>
          <c:w val="0.23613376452943383"/>
          <c:h val="0.2379160369423721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B90BB-BD27-46F0-8F24-801F0514353B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6C4A2-0799-4419-82FF-A50854D87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2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65125" y="674688"/>
            <a:ext cx="6127750" cy="3448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28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7148"/>
            <a:ext cx="5029200" cy="4122295"/>
          </a:xfrm>
          <a:prstGeom prst="rect">
            <a:avLst/>
          </a:prstGeom>
          <a:ln/>
          <a:effectLst>
            <a:prstShdw prst="shdw17" dist="17961" dir="13500000">
              <a:srgbClr val="007A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pitchFamily="-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08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65125" y="674688"/>
            <a:ext cx="6127750" cy="34480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7149"/>
            <a:ext cx="5029200" cy="4122295"/>
          </a:xfrm>
          <a:prstGeom prst="rect">
            <a:avLst/>
          </a:prstGeom>
          <a:ln/>
          <a:effectLst>
            <a:prstShdw prst="shdw17" dist="17961" dir="13500000">
              <a:srgbClr val="007A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dirty="0">
              <a:ea typeface="ＭＳ Ｐゴシック" pitchFamily="-1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F7D8-F58B-4553-B95C-F93B2153D9C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13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 New Roman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769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6904B-6858-4FE2-94E3-6579C02AD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91F1B-55DA-4481-B3C2-ECA031443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862B7-6E62-4B11-BF22-B68671446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26E6-4B2F-4A71-8B97-3CDB09C59AB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35F9C-A52F-43C8-96D0-9F9DBFDD8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0E461-F948-4A45-9141-6A46BF78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9B5C-9AE2-4A7A-AB17-252FDE3F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7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BF313-C0AB-423B-AB92-A0A8FB85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D942C-D945-478F-AFCD-97FF3B762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96028-C473-4AD9-9FEC-A2F0C3E6E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26E6-4B2F-4A71-8B97-3CDB09C59AB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C1B8C-B932-49B5-9A12-339FBFF68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C6C9B-4EC5-451A-A0D5-610DEFA5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9B5C-9AE2-4A7A-AB17-252FDE3F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3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4CBBFF-D4B3-4A31-85E9-BAA9CCB9F6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79249-3D06-43FD-B9E3-0E6E1A8EB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A8455-B9AF-43E4-95FD-09063836E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26E6-4B2F-4A71-8B97-3CDB09C59AB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76A09-D5BC-4954-8157-83D0E17CE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9B5E6-6FCA-49CA-A753-8E707C8CB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9B5C-9AE2-4A7A-AB17-252FDE3F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08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6281531"/>
            <a:ext cx="8940801" cy="28116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100" b="0" i="1">
                <a:solidFill>
                  <a:schemeClr val="tx2"/>
                </a:solidFill>
              </a:defRPr>
            </a:lvl1pPr>
            <a:lvl2pPr marL="230187" indent="0">
              <a:buNone/>
              <a:defRPr sz="1200" b="0"/>
            </a:lvl2pPr>
            <a:lvl3pPr marL="396875" indent="0">
              <a:buNone/>
              <a:defRPr sz="1200" b="0"/>
            </a:lvl3pPr>
            <a:lvl4pPr marL="628650" indent="0">
              <a:buNone/>
              <a:defRPr sz="1200" b="0"/>
            </a:lvl4pPr>
            <a:lvl5pPr marL="803275" indent="0">
              <a:buNone/>
              <a:defRPr sz="1200" b="0"/>
            </a:lvl5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6" name="Title Placeholder"/>
          <p:cNvSpPr>
            <a:spLocks noGrp="1"/>
          </p:cNvSpPr>
          <p:nvPr>
            <p:ph type="title"/>
          </p:nvPr>
        </p:nvSpPr>
        <p:spPr>
          <a:xfrm>
            <a:off x="609600" y="182881"/>
            <a:ext cx="11466285" cy="974305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9099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Title bar thin line"/>
          <p:cNvCxnSpPr/>
          <p:nvPr userDrawn="1"/>
        </p:nvCxnSpPr>
        <p:spPr>
          <a:xfrm>
            <a:off x="0" y="1149375"/>
            <a:ext cx="12192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549191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06E4-B780-4E4C-B9C8-96FE36B64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6BB82-AB25-4D2A-BB36-17376EB58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312FE-E00A-453A-96D9-AC5D24B6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26E6-4B2F-4A71-8B97-3CDB09C59AB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3212C-90AC-4F82-BC20-DA92BA41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87880-90B6-45E0-A831-8570FD79A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9B5C-9AE2-4A7A-AB17-252FDE3F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4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DFA4D-E925-4CE2-8D39-CDE2C93E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BED7B-BCBD-4FB7-A06B-22BA31B33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6A660-4F51-4302-8832-1C8CD969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26E6-4B2F-4A71-8B97-3CDB09C59AB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B5668-590E-4674-A179-12311447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5143B-F2BF-485A-B351-883F08FC8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9B5C-9AE2-4A7A-AB17-252FDE3F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1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7382D-85FD-4A48-A8BA-1ACF0B3EB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A32A0-106D-496A-B994-CB359F860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8BABA-362D-413A-96D2-F0AF0412C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87AEC-E13C-430E-9801-CEE0F437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26E6-4B2F-4A71-8B97-3CDB09C59AB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1ED02-1DDB-4655-9BD5-393AA8402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7CF77-1ACC-4518-AB79-69BDF2888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9B5C-9AE2-4A7A-AB17-252FDE3F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40C6A-40EC-42A4-BF07-CDAB32DB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241A6-2F08-4D8A-85E2-2B96C506F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6F903-9F1C-4A96-9EF4-432F08BF5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542B31-362D-4489-BD7F-FA5B7FF0E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036166-CD73-4FDF-B6B8-61A0463222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FA7394-D8D7-4D76-90BD-579790E6E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26E6-4B2F-4A71-8B97-3CDB09C59AB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B5FA6-3F13-477E-AF40-33C078AA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2F2CD-B452-47D9-8256-4C04830D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9B5C-9AE2-4A7A-AB17-252FDE3F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9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DF11-C54B-44ED-B8DA-74ADF6552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C961D-085C-4433-B96F-DF982DC9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26E6-4B2F-4A71-8B97-3CDB09C59AB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C5FE4-884B-4757-96B7-16CDF4061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9AA0B-8664-48BF-A5C2-3AAD5BD1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9B5C-9AE2-4A7A-AB17-252FDE3F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3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BA438-BF86-47A3-A9D6-EACA6C05F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26E6-4B2F-4A71-8B97-3CDB09C59AB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D4BA8-623D-41AE-A22E-2F5E937F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9D162-F0F2-4B08-AD45-383999B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9B5C-9AE2-4A7A-AB17-252FDE3F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5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4487A-0B1F-4078-AED4-110A05E07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A7717-4DDF-40D2-85C8-82A57602B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47438-710B-470C-8A4C-6EDCDA81E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332E7-D88E-4F5A-89DB-F937ACD0A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26E6-4B2F-4A71-8B97-3CDB09C59AB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2E2E3-9DBB-4608-B631-97A71C08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B1DAF-9781-48A6-AE92-AB8AA687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9B5C-9AE2-4A7A-AB17-252FDE3F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3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3154A-1484-472B-A0C2-A42A6D379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120210-ECA4-4DFA-813A-2FFDC337B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4B7CB-8C0B-46E9-8A00-236E41ED6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5F4B-E94A-49E3-8B09-BC6AAB71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226E6-4B2F-4A71-8B97-3CDB09C59AB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98707-4E55-4D48-AADE-F72E8AD3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B9220-6966-45DF-B205-96C7362C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9B5C-9AE2-4A7A-AB17-252FDE3F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3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30533D-4DFA-41CB-9C44-26804EC8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345CC-7444-4ED7-84B2-1C79313CE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12B15-9683-4BAB-8FF0-A4AD6026D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226E6-4B2F-4A71-8B97-3CDB09C59AB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E3252-FDE5-436E-B4CC-1929537A6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64390-7438-4444-87B5-298616CA6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E9B5C-9AE2-4A7A-AB17-252FDE3F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A297E-51AE-4E74-BFF0-735212BE9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721" y="2665851"/>
            <a:ext cx="9841254" cy="2387600"/>
          </a:xfrm>
        </p:spPr>
        <p:txBody>
          <a:bodyPr anchor="b" anchorCtr="0">
            <a:noAutofit/>
          </a:bodyPr>
          <a:lstStyle/>
          <a:p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Genital HSV-1 Infections: </a:t>
            </a:r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New and Emerging Research</a:t>
            </a:r>
            <a:b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3100" dirty="0"/>
              <a:t>Christine Johnston, MD, MPH</a:t>
            </a:r>
            <a:br>
              <a:rPr lang="en-US" sz="3100" dirty="0"/>
            </a:br>
            <a:r>
              <a:rPr lang="en-US" sz="3100" dirty="0"/>
              <a:t>Herpes Cure Advocacy</a:t>
            </a:r>
            <a:br>
              <a:rPr lang="en-US" sz="3100" dirty="0"/>
            </a:br>
            <a:r>
              <a:rPr lang="en-US" sz="3100" dirty="0"/>
              <a:t>March 5, 2024</a:t>
            </a:r>
          </a:p>
        </p:txBody>
      </p:sp>
      <p:pic>
        <p:nvPicPr>
          <p:cNvPr id="4" name="Picture 5" descr="C:\Users\cjohnsto\AppData\Local\Microsoft\Windows\Temporary Internet Files\Content.Outlook\39DAWKKK\VRC_logo_white_large.png">
            <a:extLst>
              <a:ext uri="{FF2B5EF4-FFF2-40B4-BE49-F238E27FC236}">
                <a16:creationId xmlns:a16="http://schemas.microsoft.com/office/drawing/2014/main" id="{EC1273DF-838C-4CE0-A8AA-8BAD08A58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303" y="5829278"/>
            <a:ext cx="4702526" cy="93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University of Washington Logo, symbol, meaning, history, PNG ...">
            <a:extLst>
              <a:ext uri="{FF2B5EF4-FFF2-40B4-BE49-F238E27FC236}">
                <a16:creationId xmlns:a16="http://schemas.microsoft.com/office/drawing/2014/main" id="{45CD4334-AEF1-4956-87A8-C91749C5A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" t="23135" r="1174" b="23387"/>
          <a:stretch/>
        </p:blipFill>
        <p:spPr bwMode="auto">
          <a:xfrm>
            <a:off x="174171" y="5506260"/>
            <a:ext cx="4412878" cy="135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33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259" y="1714368"/>
            <a:ext cx="6541715" cy="373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03893" y="2426696"/>
            <a:ext cx="125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7% decline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8258" y="2842242"/>
            <a:ext cx="137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29% decline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874374" y="5429604"/>
            <a:ext cx="8940801" cy="281166"/>
          </a:xfrm>
        </p:spPr>
        <p:txBody>
          <a:bodyPr/>
          <a:lstStyle/>
          <a:p>
            <a:r>
              <a:rPr lang="en-US" dirty="0"/>
              <a:t>Bradley et al, J </a:t>
            </a:r>
            <a:r>
              <a:rPr lang="en-US" dirty="0" err="1"/>
              <a:t>Inf</a:t>
            </a:r>
            <a:r>
              <a:rPr lang="en-US" dirty="0"/>
              <a:t> Dis 2014; 209: 325-33.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F0D22BC-FEEF-4161-B43C-61D85E089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1" y="1372662"/>
            <a:ext cx="4713751" cy="40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D0CB67CB-F535-4E7F-9014-62ADEAE58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27" y="5678675"/>
            <a:ext cx="5965981" cy="41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059" dirty="0" err="1"/>
              <a:t>Chemaitelly</a:t>
            </a:r>
            <a:r>
              <a:rPr lang="en-US" altLang="en-US" sz="1059" dirty="0"/>
              <a:t> H, </a:t>
            </a:r>
            <a:r>
              <a:rPr lang="en-US" altLang="en-US" sz="1059" dirty="0" err="1"/>
              <a:t>Nagelkerke</a:t>
            </a:r>
            <a:r>
              <a:rPr lang="en-US" altLang="en-US" sz="1059" dirty="0"/>
              <a:t> N, Omori R, Abu-Raddad LJ (2019) PLOS ONE 14(6): e0214151. https://doi.org/10.1371/journal.pone.0214151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D7C3B97-7FFB-46DC-A96E-978D1BF32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461" y="47098"/>
            <a:ext cx="11466513" cy="974725"/>
          </a:xfrm>
          <a:noFill/>
          <a:ln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3600" dirty="0">
                <a:solidFill>
                  <a:schemeClr val="tx2"/>
                </a:solidFill>
                <a:latin typeface="+mj-lt"/>
              </a:rPr>
              <a:t>Trends in HSV </a:t>
            </a:r>
            <a:r>
              <a:rPr lang="en-US" altLang="en-US" sz="3600" dirty="0" err="1">
                <a:solidFill>
                  <a:schemeClr val="tx2"/>
                </a:solidFill>
                <a:latin typeface="+mj-lt"/>
              </a:rPr>
              <a:t>seroprevalence</a:t>
            </a:r>
            <a:r>
              <a:rPr lang="en-US" altLang="en-US" sz="3600" dirty="0">
                <a:solidFill>
                  <a:schemeClr val="tx2"/>
                </a:solidFill>
                <a:latin typeface="+mj-lt"/>
              </a:rPr>
              <a:t> in the United States, 1999–2015</a:t>
            </a:r>
          </a:p>
        </p:txBody>
      </p:sp>
    </p:spTree>
    <p:extLst>
      <p:ext uri="{BB962C8B-B14F-4D97-AF65-F5344CB8AC3E}">
        <p14:creationId xmlns:p14="http://schemas.microsoft.com/office/powerpoint/2010/main" val="2974309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“Epidemiologic Transition” of HSV-1 infection</a:t>
            </a:r>
          </a:p>
        </p:txBody>
      </p:sp>
      <p:sp>
        <p:nvSpPr>
          <p:cNvPr id="4" name="AutoShape 2" descr="https://media-springernature-com.offcampus.lib.washington.edu/full/springer-static/image/art%3A10.1186%2Fs12916-019-1285-x/MediaObjects/12916_2019_1285_Fig6_HTML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600200"/>
            <a:ext cx="4724400" cy="4257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80475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Modeling:  By 2050, increasing proportion of HSV-1 infections will be acquired genitally</a:t>
            </a:r>
          </a:p>
          <a:p>
            <a:endParaRPr lang="en-US" sz="2400" dirty="0"/>
          </a:p>
          <a:p>
            <a:r>
              <a:rPr lang="en-US" sz="2400" dirty="0"/>
              <a:t>This will affect adolescents and young adults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10272" y="6123543"/>
            <a:ext cx="2755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Ayoub et al, BMJ Med 2019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88B103-11F7-7731-DF45-9FF919F4609F}"/>
              </a:ext>
            </a:extLst>
          </p:cNvPr>
          <p:cNvCxnSpPr>
            <a:cxnSpLocks/>
          </p:cNvCxnSpPr>
          <p:nvPr/>
        </p:nvCxnSpPr>
        <p:spPr>
          <a:xfrm>
            <a:off x="0" y="1497724"/>
            <a:ext cx="1219200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31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Genital HSV-1: Clinical Presentation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560614" y="1686536"/>
            <a:ext cx="11391900" cy="47244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Primary infection can be severe and may involve both genital and oral lesions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Recurrences are less frequent than with HSV-2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 with HSV-2, genital HSV-1 is associated with neonatal HSV, particularly when it is acquired during pregnancy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r>
              <a:rPr lang="en-US" dirty="0"/>
              <a:t>Available shedding data measured with culture rather than more sensitive PCR</a:t>
            </a:r>
          </a:p>
          <a:p>
            <a:pPr lvl="2"/>
            <a:r>
              <a:rPr lang="en-US" dirty="0"/>
              <a:t>Unknowns:</a:t>
            </a:r>
          </a:p>
          <a:p>
            <a:pPr lvl="3"/>
            <a:r>
              <a:rPr lang="en-US" dirty="0"/>
              <a:t>Frequency of genital shedding</a:t>
            </a:r>
          </a:p>
          <a:p>
            <a:pPr lvl="3"/>
            <a:r>
              <a:rPr lang="en-US" dirty="0"/>
              <a:t>Frequency of oral shedding</a:t>
            </a:r>
          </a:p>
          <a:p>
            <a:pPr lvl="3"/>
            <a:r>
              <a:rPr lang="en-US" dirty="0"/>
              <a:t>How shedding changes over time</a:t>
            </a:r>
          </a:p>
          <a:p>
            <a:pPr lvl="2"/>
            <a:r>
              <a:rPr lang="en-US" dirty="0"/>
              <a:t>Implications for patient counseling and transmission to sex partners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9752543" y="6027003"/>
            <a:ext cx="23033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Engelberg </a:t>
            </a:r>
            <a:r>
              <a:rPr lang="en-US" sz="1200" i="1" dirty="0"/>
              <a:t>et al</a:t>
            </a:r>
            <a:r>
              <a:rPr lang="en-US" sz="1200" dirty="0"/>
              <a:t>, STD 2003</a:t>
            </a:r>
          </a:p>
          <a:p>
            <a:pPr>
              <a:defRPr/>
            </a:pPr>
            <a:r>
              <a:rPr lang="en-US" sz="1200" dirty="0"/>
              <a:t>Reeves </a:t>
            </a:r>
            <a:r>
              <a:rPr lang="en-US" sz="1200" i="1" dirty="0"/>
              <a:t>et al</a:t>
            </a:r>
            <a:r>
              <a:rPr lang="en-US" sz="1200" dirty="0"/>
              <a:t>, NEJM 1991</a:t>
            </a:r>
          </a:p>
          <a:p>
            <a:pPr>
              <a:defRPr/>
            </a:pPr>
            <a:r>
              <a:rPr lang="en-US" sz="1200" dirty="0"/>
              <a:t>Benedetti </a:t>
            </a:r>
            <a:r>
              <a:rPr lang="en-US" sz="1200" i="1" dirty="0"/>
              <a:t>et a</a:t>
            </a:r>
            <a:r>
              <a:rPr lang="en-US" sz="1200" dirty="0"/>
              <a:t>l, Ann Int Med 1999</a:t>
            </a:r>
          </a:p>
          <a:p>
            <a:pPr>
              <a:defRPr/>
            </a:pPr>
            <a:r>
              <a:rPr lang="en-US" sz="1200" dirty="0"/>
              <a:t>Kim </a:t>
            </a:r>
            <a:r>
              <a:rPr lang="en-US" sz="1200" i="1" dirty="0"/>
              <a:t>et al</a:t>
            </a:r>
            <a:r>
              <a:rPr lang="en-US" sz="1200" dirty="0"/>
              <a:t>,  JID 2006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002A291-4B30-909C-8B30-E43808B1EFA2}"/>
              </a:ext>
            </a:extLst>
          </p:cNvPr>
          <p:cNvCxnSpPr>
            <a:cxnSpLocks/>
          </p:cNvCxnSpPr>
          <p:nvPr/>
        </p:nvCxnSpPr>
        <p:spPr>
          <a:xfrm>
            <a:off x="0" y="1497724"/>
            <a:ext cx="1219200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94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HSV :  A systems biology approach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310812"/>
            <a:ext cx="2361037" cy="28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11679002">
            <a:off x="3529148" y="2405157"/>
            <a:ext cx="1066800" cy="33142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2082415"/>
            <a:ext cx="18760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Blood</a:t>
            </a:r>
          </a:p>
          <a:p>
            <a:pPr algn="ctr"/>
            <a:r>
              <a:rPr lang="en-US" dirty="0"/>
              <a:t>Genetics</a:t>
            </a:r>
          </a:p>
          <a:p>
            <a:pPr algn="ctr"/>
            <a:r>
              <a:rPr lang="en-US" dirty="0"/>
              <a:t>Immune response</a:t>
            </a:r>
          </a:p>
          <a:p>
            <a:pPr algn="ctr"/>
            <a:r>
              <a:rPr lang="en-US" dirty="0"/>
              <a:t>CD4, CD8</a:t>
            </a:r>
          </a:p>
          <a:p>
            <a:pPr algn="ctr"/>
            <a:r>
              <a:rPr lang="en-US" dirty="0"/>
              <a:t>Antibody</a:t>
            </a:r>
          </a:p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0800000">
            <a:off x="3591672" y="3994733"/>
            <a:ext cx="1066800" cy="33142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9188741">
            <a:off x="3550800" y="5461126"/>
            <a:ext cx="1066800" cy="33142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10476" y="1361518"/>
            <a:ext cx="1100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5584" y="3859958"/>
            <a:ext cx="1952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Genital Tissue</a:t>
            </a:r>
          </a:p>
          <a:p>
            <a:pPr algn="ctr"/>
            <a:r>
              <a:rPr lang="en-US" dirty="0"/>
              <a:t>Immune response</a:t>
            </a:r>
          </a:p>
          <a:p>
            <a:pPr algn="ctr"/>
            <a:r>
              <a:rPr lang="en-US" dirty="0"/>
              <a:t>CD4, CD8</a:t>
            </a:r>
          </a:p>
          <a:p>
            <a:pPr algn="ctr"/>
            <a:r>
              <a:rPr lang="en-US" dirty="0"/>
              <a:t>Single Cell analysis</a:t>
            </a:r>
          </a:p>
          <a:p>
            <a:pPr algn="ctr"/>
            <a:r>
              <a:rPr lang="en-US" dirty="0"/>
              <a:t>RNA – microarray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7801" y="541546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Cervicovaginal </a:t>
            </a:r>
          </a:p>
          <a:p>
            <a:pPr algn="ctr"/>
            <a:r>
              <a:rPr lang="en-US" dirty="0"/>
              <a:t>Cytokines</a:t>
            </a:r>
          </a:p>
          <a:p>
            <a:pPr algn="ctr"/>
            <a:r>
              <a:rPr lang="en-US" dirty="0"/>
              <a:t>Innate immunity</a:t>
            </a:r>
          </a:p>
        </p:txBody>
      </p:sp>
      <p:sp>
        <p:nvSpPr>
          <p:cNvPr id="17" name="Right Arrow 16"/>
          <p:cNvSpPr/>
          <p:nvPr/>
        </p:nvSpPr>
        <p:spPr>
          <a:xfrm rot="20894335">
            <a:off x="7337778" y="2380884"/>
            <a:ext cx="1066800" cy="33142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1856593">
            <a:off x="7794727" y="5214964"/>
            <a:ext cx="705389" cy="33142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937045" y="1361517"/>
            <a:ext cx="1196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VIRUS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4302" y="1854992"/>
            <a:ext cx="2588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Genital/Oral swabs</a:t>
            </a:r>
          </a:p>
          <a:p>
            <a:r>
              <a:rPr lang="en-US" dirty="0"/>
              <a:t>Shedding rate</a:t>
            </a:r>
          </a:p>
          <a:p>
            <a:r>
              <a:rPr lang="en-US" dirty="0"/>
              <a:t>Viral quantity</a:t>
            </a:r>
          </a:p>
          <a:p>
            <a:r>
              <a:rPr lang="en-US" dirty="0"/>
              <a:t>Modeling</a:t>
            </a:r>
          </a:p>
          <a:p>
            <a:r>
              <a:rPr lang="en-US" dirty="0"/>
              <a:t>Genome sequencing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92008" y="4598623"/>
            <a:ext cx="2758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ENVIRONMENT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27157" y="5380672"/>
            <a:ext cx="22340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Co-infections</a:t>
            </a:r>
          </a:p>
          <a:p>
            <a:r>
              <a:rPr lang="en-US" dirty="0"/>
              <a:t>     HIV</a:t>
            </a:r>
          </a:p>
          <a:p>
            <a:r>
              <a:rPr lang="en-US" dirty="0"/>
              <a:t>     CMV, EBV</a:t>
            </a:r>
          </a:p>
          <a:p>
            <a:r>
              <a:rPr lang="en-US" dirty="0"/>
              <a:t>     HPV</a:t>
            </a:r>
          </a:p>
          <a:p>
            <a:r>
              <a:rPr lang="en-US" dirty="0"/>
              <a:t>Microbiome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7339274" y="3994733"/>
            <a:ext cx="1066800" cy="33142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68817" y="3313716"/>
            <a:ext cx="1680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CLINICAL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33998" y="3778799"/>
            <a:ext cx="2234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Daily diary </a:t>
            </a:r>
          </a:p>
          <a:p>
            <a:r>
              <a:rPr lang="en-US" dirty="0"/>
              <a:t>   Symptomatic</a:t>
            </a:r>
          </a:p>
          <a:p>
            <a:r>
              <a:rPr lang="en-US" dirty="0"/>
              <a:t>   Asymptomatic</a:t>
            </a:r>
          </a:p>
          <a:p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 rot="5400000">
            <a:off x="5740752" y="5507900"/>
            <a:ext cx="523940" cy="33142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65040" y="593558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Behavioral</a:t>
            </a:r>
          </a:p>
          <a:p>
            <a:pPr algn="ctr"/>
            <a:r>
              <a:rPr lang="en-US" dirty="0"/>
              <a:t>Questionnaires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31C685-6A95-45BD-88D8-D4EEE6BCAD50}"/>
              </a:ext>
            </a:extLst>
          </p:cNvPr>
          <p:cNvCxnSpPr>
            <a:cxnSpLocks/>
          </p:cNvCxnSpPr>
          <p:nvPr/>
        </p:nvCxnSpPr>
        <p:spPr>
          <a:xfrm>
            <a:off x="0" y="1157186"/>
            <a:ext cx="1219200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99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181" y="32657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First episode genital HSV-1 study design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2799" y="2998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253" y="5574132"/>
            <a:ext cx="5208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Key inclusion/exclusion criteria </a:t>
            </a:r>
          </a:p>
          <a:p>
            <a:r>
              <a:rPr lang="en-US" sz="1400" dirty="0"/>
              <a:t>   *no prior history of genital herpes</a:t>
            </a:r>
          </a:p>
          <a:p>
            <a:r>
              <a:rPr lang="en-US" sz="1400" dirty="0"/>
              <a:t>   *PCR swab or culture from genital tract lesion positive for HSV-1</a:t>
            </a:r>
          </a:p>
          <a:p>
            <a:r>
              <a:rPr lang="en-US" sz="1400" dirty="0"/>
              <a:t>   *HIV-1 seronegative</a:t>
            </a:r>
          </a:p>
        </p:txBody>
      </p:sp>
      <p:pic>
        <p:nvPicPr>
          <p:cNvPr id="7" name="Picture 2" descr="Pr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61" y="2017354"/>
            <a:ext cx="2088914" cy="71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r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70" y="2076887"/>
            <a:ext cx="2008456" cy="69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31428" y="3782290"/>
            <a:ext cx="9005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0	               2-3 month	                  6 months	           11-12 months                2 years or more</a:t>
            </a:r>
          </a:p>
          <a:p>
            <a:r>
              <a:rPr lang="en-US" dirty="0"/>
              <a:t>	               “Session 1”		             “Session 2”		“Session 3”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20255" y="1470482"/>
            <a:ext cx="2452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Daily oral and genital swabs for HSV PCR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Blood for serologic and immune assays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71108" y="3232499"/>
            <a:ext cx="571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Monthly survey:  self-reported oral and genital recurrences</a:t>
            </a:r>
          </a:p>
        </p:txBody>
      </p:sp>
      <p:pic>
        <p:nvPicPr>
          <p:cNvPr id="1028" name="Picture 4" descr="http://www.clker.com/cliparts/V/J/C/5/l/a/real-red-blood-drop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978" y="2779449"/>
            <a:ext cx="420187" cy="5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clker.com/cliparts/V/J/C/5/l/a/real-red-blood-drop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44" y="2779449"/>
            <a:ext cx="420187" cy="5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clker.com/cliparts/V/J/C/5/l/a/real-red-blood-drop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974" y="2779449"/>
            <a:ext cx="420187" cy="5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www.clker.com/cliparts/V/J/C/5/l/a/real-red-blood-drop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640" y="2779449"/>
            <a:ext cx="420187" cy="5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clker.com/cliparts/V/J/C/5/l/a/real-red-blood-drop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05" y="2779449"/>
            <a:ext cx="420187" cy="5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www.clker.com/cliparts/V/J/C/5/l/a/real-red-blood-drop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71" y="2779449"/>
            <a:ext cx="420187" cy="5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clker.com/cliparts/V/J/C/5/l/a/real-red-blood-drop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973" y="2779449"/>
            <a:ext cx="420187" cy="5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756164" y="3682411"/>
            <a:ext cx="1116434" cy="0"/>
          </a:xfrm>
          <a:prstGeom prst="line">
            <a:avLst/>
          </a:prstGeom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47205" y="3682411"/>
            <a:ext cx="1116434" cy="0"/>
          </a:xfrm>
          <a:prstGeom prst="line">
            <a:avLst/>
          </a:prstGeom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69628" y="2394819"/>
            <a:ext cx="1466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episode</a:t>
            </a:r>
          </a:p>
          <a:p>
            <a:r>
              <a:rPr lang="en-US" dirty="0"/>
              <a:t>Symptomatic </a:t>
            </a:r>
          </a:p>
          <a:p>
            <a:r>
              <a:rPr lang="en-US" dirty="0"/>
              <a:t>Genital HSV-1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41A3B3-A5E2-E8D7-3FBC-B05E9B1FC06A}"/>
              </a:ext>
            </a:extLst>
          </p:cNvPr>
          <p:cNvCxnSpPr>
            <a:cxnSpLocks/>
          </p:cNvCxnSpPr>
          <p:nvPr/>
        </p:nvCxnSpPr>
        <p:spPr>
          <a:xfrm>
            <a:off x="0" y="1172866"/>
            <a:ext cx="1219200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3DA350-000A-E54B-40EE-CAF346AE54BE}"/>
              </a:ext>
            </a:extLst>
          </p:cNvPr>
          <p:cNvCxnSpPr/>
          <p:nvPr/>
        </p:nvCxnSpPr>
        <p:spPr>
          <a:xfrm>
            <a:off x="9200068" y="3682411"/>
            <a:ext cx="1116434" cy="0"/>
          </a:xfrm>
          <a:prstGeom prst="line">
            <a:avLst/>
          </a:prstGeom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Press">
            <a:extLst>
              <a:ext uri="{FF2B5EF4-FFF2-40B4-BE49-F238E27FC236}">
                <a16:creationId xmlns:a16="http://schemas.microsoft.com/office/drawing/2014/main" id="{9F5F18F4-D7BA-7D84-684E-B291894B4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600" y="2072737"/>
            <a:ext cx="2008456" cy="69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Press">
            <a:extLst>
              <a:ext uri="{FF2B5EF4-FFF2-40B4-BE49-F238E27FC236}">
                <a16:creationId xmlns:a16="http://schemas.microsoft.com/office/drawing/2014/main" id="{0C2B89E3-F5D8-4E18-A1B6-531601F2F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607" y="4812038"/>
            <a:ext cx="2088914" cy="71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www.clker.com/cliparts/V/J/C/5/l/a/real-red-blood-drop-hi.png">
            <a:extLst>
              <a:ext uri="{FF2B5EF4-FFF2-40B4-BE49-F238E27FC236}">
                <a16:creationId xmlns:a16="http://schemas.microsoft.com/office/drawing/2014/main" id="{161810CC-A62D-4940-B4FF-5AE9D51E1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524" y="5574133"/>
            <a:ext cx="420187" cy="5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638C001-5E92-4A45-9F00-BA6ABD5CC59E}"/>
              </a:ext>
            </a:extLst>
          </p:cNvPr>
          <p:cNvCxnSpPr/>
          <p:nvPr/>
        </p:nvCxnSpPr>
        <p:spPr>
          <a:xfrm>
            <a:off x="7974952" y="6237554"/>
            <a:ext cx="1116434" cy="0"/>
          </a:xfrm>
          <a:prstGeom prst="line">
            <a:avLst/>
          </a:prstGeom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351BEC-FF1F-4D3D-AE2C-F2877E9758E3}"/>
              </a:ext>
            </a:extLst>
          </p:cNvPr>
          <p:cNvSpPr txBox="1"/>
          <p:nvPr/>
        </p:nvSpPr>
        <p:spPr>
          <a:xfrm>
            <a:off x="6096000" y="5250967"/>
            <a:ext cx="1404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Transmitting </a:t>
            </a:r>
          </a:p>
          <a:p>
            <a:r>
              <a:rPr lang="en-US" dirty="0"/>
              <a:t>Partner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536AFC-B3AB-489A-850C-418B50C93F89}"/>
              </a:ext>
            </a:extLst>
          </p:cNvPr>
          <p:cNvSpPr txBox="1"/>
          <p:nvPr/>
        </p:nvSpPr>
        <p:spPr>
          <a:xfrm>
            <a:off x="7324014" y="6376069"/>
            <a:ext cx="293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 day oral and genital swabs</a:t>
            </a:r>
          </a:p>
        </p:txBody>
      </p:sp>
    </p:spTree>
    <p:extLst>
      <p:ext uri="{BB962C8B-B14F-4D97-AF65-F5344CB8AC3E}">
        <p14:creationId xmlns:p14="http://schemas.microsoft.com/office/powerpoint/2010/main" val="2271562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dirty="0"/>
              <a:t>Study Demographics</a:t>
            </a:r>
          </a:p>
        </p:txBody>
      </p:sp>
      <p:pic>
        <p:nvPicPr>
          <p:cNvPr id="3" name="New picture">
            <a:extLst>
              <a:ext uri="{FF2B5EF4-FFF2-40B4-BE49-F238E27FC236}">
                <a16:creationId xmlns:a16="http://schemas.microsoft.com/office/drawing/2014/main" id="{F611444A-794D-F521-4DE4-C5FF7C94A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778" r="769" b="29703"/>
          <a:stretch/>
        </p:blipFill>
        <p:spPr bwMode="auto">
          <a:xfrm>
            <a:off x="2735179" y="869421"/>
            <a:ext cx="3696929" cy="581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88AB75-1C22-CE4E-4961-2B58D3CCC43C}"/>
              </a:ext>
            </a:extLst>
          </p:cNvPr>
          <p:cNvSpPr txBox="1"/>
          <p:nvPr/>
        </p:nvSpPr>
        <p:spPr>
          <a:xfrm>
            <a:off x="6931811" y="2023061"/>
            <a:ext cx="47147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Definitions:</a:t>
            </a:r>
          </a:p>
          <a:p>
            <a:r>
              <a:rPr lang="en-US" dirty="0"/>
              <a:t>Primary: HSV-1 seronegative  </a:t>
            </a:r>
          </a:p>
          <a:p>
            <a:r>
              <a:rPr lang="en-US" dirty="0"/>
              <a:t>Non-primary: HSV-1 seropositive at baseline</a:t>
            </a:r>
          </a:p>
          <a:p>
            <a:r>
              <a:rPr lang="en-US" dirty="0"/>
              <a:t>Unknown: Blood drawn 42 days after first episode symptoms or seroconversion not observed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A61E7E-A9D4-9920-2469-EF73CAF86F6A}"/>
              </a:ext>
            </a:extLst>
          </p:cNvPr>
          <p:cNvSpPr/>
          <p:nvPr/>
        </p:nvSpPr>
        <p:spPr>
          <a:xfrm>
            <a:off x="4583643" y="1459149"/>
            <a:ext cx="1715102" cy="15564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B10FA1-16B6-683E-B128-EA57EA86BE57}"/>
              </a:ext>
            </a:extLst>
          </p:cNvPr>
          <p:cNvSpPr/>
          <p:nvPr/>
        </p:nvSpPr>
        <p:spPr>
          <a:xfrm>
            <a:off x="4603098" y="2034703"/>
            <a:ext cx="1715102" cy="15564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6F7826-8121-B746-840E-00527CE47D58}"/>
              </a:ext>
            </a:extLst>
          </p:cNvPr>
          <p:cNvSpPr/>
          <p:nvPr/>
        </p:nvSpPr>
        <p:spPr>
          <a:xfrm>
            <a:off x="4608067" y="3389695"/>
            <a:ext cx="1715102" cy="15564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9149C-32B7-8C25-08D2-FA5D596BAD74}"/>
              </a:ext>
            </a:extLst>
          </p:cNvPr>
          <p:cNvSpPr/>
          <p:nvPr/>
        </p:nvSpPr>
        <p:spPr>
          <a:xfrm>
            <a:off x="4603098" y="4140959"/>
            <a:ext cx="1715102" cy="60372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1042B1-AC66-8F5E-C45F-9609B02F66BC}"/>
              </a:ext>
            </a:extLst>
          </p:cNvPr>
          <p:cNvCxnSpPr>
            <a:cxnSpLocks/>
          </p:cNvCxnSpPr>
          <p:nvPr/>
        </p:nvCxnSpPr>
        <p:spPr>
          <a:xfrm>
            <a:off x="0" y="667545"/>
            <a:ext cx="1219200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008ECA9-4312-1969-B614-E101A94CF04B}"/>
              </a:ext>
            </a:extLst>
          </p:cNvPr>
          <p:cNvSpPr txBox="1"/>
          <p:nvPr/>
        </p:nvSpPr>
        <p:spPr>
          <a:xfrm flipH="1">
            <a:off x="0" y="6488668"/>
            <a:ext cx="560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Johnston et al, JAMA 2022</a:t>
            </a:r>
          </a:p>
        </p:txBody>
      </p:sp>
    </p:spTree>
    <p:extLst>
      <p:ext uri="{BB962C8B-B14F-4D97-AF65-F5344CB8AC3E}">
        <p14:creationId xmlns:p14="http://schemas.microsoft.com/office/powerpoint/2010/main" val="4157734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758"/>
            <a:ext cx="10515600" cy="1325563"/>
          </a:xfrm>
        </p:spPr>
        <p:txBody>
          <a:bodyPr/>
          <a:lstStyle/>
          <a:p>
            <a:r>
              <a:rPr lang="en-US" dirty="0"/>
              <a:t>Genital HSV-1: Per-person shedding rates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22860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2438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25908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27432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895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25908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Genital and Oral Herpes Simplex  Virus Type 1 (HSV-1) Shedding Rates">
            <a:extLst>
              <a:ext uri="{FF2B5EF4-FFF2-40B4-BE49-F238E27FC236}">
                <a16:creationId xmlns:a16="http://schemas.microsoft.com/office/drawing/2014/main" id="{6B53924E-113D-A4F5-00D7-9CF9DDBB8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2" y="1193824"/>
            <a:ext cx="9731929" cy="532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60C5E3-E209-32E0-1E86-250AA914C5B7}"/>
              </a:ext>
            </a:extLst>
          </p:cNvPr>
          <p:cNvSpPr txBox="1"/>
          <p:nvPr/>
        </p:nvSpPr>
        <p:spPr>
          <a:xfrm flipH="1">
            <a:off x="490887" y="6500645"/>
            <a:ext cx="560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Johnston et al, JAMA 2022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F6AA3E-08E7-3212-F609-2FC7E66674D5}"/>
              </a:ext>
            </a:extLst>
          </p:cNvPr>
          <p:cNvCxnSpPr>
            <a:cxnSpLocks/>
          </p:cNvCxnSpPr>
          <p:nvPr/>
        </p:nvCxnSpPr>
        <p:spPr>
          <a:xfrm>
            <a:off x="0" y="1136777"/>
            <a:ext cx="1219200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D612198-4443-4E24-BAB4-9A215F4776BD}"/>
              </a:ext>
            </a:extLst>
          </p:cNvPr>
          <p:cNvSpPr txBox="1"/>
          <p:nvPr/>
        </p:nvSpPr>
        <p:spPr>
          <a:xfrm>
            <a:off x="2960669" y="2170489"/>
            <a:ext cx="17411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Overall Genital </a:t>
            </a:r>
          </a:p>
          <a:p>
            <a:r>
              <a:rPr lang="en-US" dirty="0"/>
              <a:t>Shedding Rate:</a:t>
            </a:r>
          </a:p>
          <a:p>
            <a:endParaRPr lang="en-US" dirty="0"/>
          </a:p>
          <a:p>
            <a:r>
              <a:rPr lang="en-US" dirty="0"/>
              <a:t>Session 1: 12.1%</a:t>
            </a:r>
          </a:p>
          <a:p>
            <a:r>
              <a:rPr lang="en-US" dirty="0"/>
              <a:t>Session 2: 7.1%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B9103D-FEAA-48AE-BA4E-52850EB23ED0}"/>
              </a:ext>
            </a:extLst>
          </p:cNvPr>
          <p:cNvSpPr txBox="1"/>
          <p:nvPr/>
        </p:nvSpPr>
        <p:spPr>
          <a:xfrm>
            <a:off x="8184415" y="2143035"/>
            <a:ext cx="16241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Overall Oral </a:t>
            </a:r>
          </a:p>
          <a:p>
            <a:r>
              <a:rPr lang="en-US" dirty="0"/>
              <a:t>Shedding Rate:</a:t>
            </a:r>
          </a:p>
          <a:p>
            <a:endParaRPr lang="en-US" dirty="0"/>
          </a:p>
          <a:p>
            <a:r>
              <a:rPr lang="en-US" dirty="0"/>
              <a:t>Session 1: 3.9%</a:t>
            </a:r>
          </a:p>
          <a:p>
            <a:r>
              <a:rPr lang="en-US" dirty="0"/>
              <a:t>Session 2: 5.1%</a:t>
            </a:r>
          </a:p>
        </p:txBody>
      </p:sp>
    </p:spTree>
    <p:extLst>
      <p:ext uri="{BB962C8B-B14F-4D97-AF65-F5344CB8AC3E}">
        <p14:creationId xmlns:p14="http://schemas.microsoft.com/office/powerpoint/2010/main" val="12611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27E9-E3F7-358D-1AF6-D8A80445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Risk factors for HSV-1 genital shedding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7B1E1-330B-66A4-E383-2D4F5A8729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501"/>
          <a:stretch/>
        </p:blipFill>
        <p:spPr>
          <a:xfrm>
            <a:off x="315686" y="1248069"/>
            <a:ext cx="11215185" cy="3968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7D9485-2EB1-CAE5-0B5C-8AA897B10084}"/>
              </a:ext>
            </a:extLst>
          </p:cNvPr>
          <p:cNvSpPr txBox="1"/>
          <p:nvPr/>
        </p:nvSpPr>
        <p:spPr>
          <a:xfrm>
            <a:off x="517213" y="5981023"/>
            <a:ext cx="714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risk factors for HSV-1 oral shedding identified in multivariable model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A9DD38-0215-4768-E7D2-BD7E7A60E9C9}"/>
              </a:ext>
            </a:extLst>
          </p:cNvPr>
          <p:cNvCxnSpPr>
            <a:cxnSpLocks/>
          </p:cNvCxnSpPr>
          <p:nvPr/>
        </p:nvCxnSpPr>
        <p:spPr>
          <a:xfrm>
            <a:off x="0" y="1076619"/>
            <a:ext cx="1219200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770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FD523-6664-DD63-8BEC-8C08BC52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8CB1A-BFE7-24A2-9457-A5ED93901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768"/>
            <a:ext cx="10515600" cy="43601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New picture">
            <a:extLst>
              <a:ext uri="{FF2B5EF4-FFF2-40B4-BE49-F238E27FC236}">
                <a16:creationId xmlns:a16="http://schemas.microsoft.com/office/drawing/2014/main" id="{6FD3EEA2-752E-E1D7-747E-085DC3E2B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62" b="20371"/>
          <a:stretch/>
        </p:blipFill>
        <p:spPr bwMode="auto">
          <a:xfrm>
            <a:off x="838200" y="67769"/>
            <a:ext cx="9330657" cy="669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095997-CC0A-92CA-AA0C-54CC46670D55}"/>
              </a:ext>
            </a:extLst>
          </p:cNvPr>
          <p:cNvSpPr/>
          <p:nvPr/>
        </p:nvSpPr>
        <p:spPr>
          <a:xfrm>
            <a:off x="2994876" y="1665586"/>
            <a:ext cx="6786797" cy="16003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B7A101-1417-E83A-E3AD-85159E8DC3B1}"/>
              </a:ext>
            </a:extLst>
          </p:cNvPr>
          <p:cNvSpPr/>
          <p:nvPr/>
        </p:nvSpPr>
        <p:spPr>
          <a:xfrm>
            <a:off x="2994876" y="1900989"/>
            <a:ext cx="6786797" cy="16003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C2A7D1-5DA1-1D5C-44A7-CAB11E6A7967}"/>
              </a:ext>
            </a:extLst>
          </p:cNvPr>
          <p:cNvSpPr/>
          <p:nvPr/>
        </p:nvSpPr>
        <p:spPr>
          <a:xfrm>
            <a:off x="2994876" y="2390273"/>
            <a:ext cx="6786797" cy="16003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D33239-874E-9C74-42ED-9F34A07D8669}"/>
              </a:ext>
            </a:extLst>
          </p:cNvPr>
          <p:cNvSpPr/>
          <p:nvPr/>
        </p:nvSpPr>
        <p:spPr>
          <a:xfrm>
            <a:off x="2994876" y="2604855"/>
            <a:ext cx="6786797" cy="16003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E1C45B-A004-81D4-9D86-746B014B013E}"/>
              </a:ext>
            </a:extLst>
          </p:cNvPr>
          <p:cNvSpPr/>
          <p:nvPr/>
        </p:nvSpPr>
        <p:spPr>
          <a:xfrm>
            <a:off x="3002894" y="3082162"/>
            <a:ext cx="6786797" cy="16003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F95124-CAE7-A8B4-39A5-47B0F9D21593}"/>
              </a:ext>
            </a:extLst>
          </p:cNvPr>
          <p:cNvSpPr/>
          <p:nvPr/>
        </p:nvSpPr>
        <p:spPr>
          <a:xfrm>
            <a:off x="2994876" y="3326422"/>
            <a:ext cx="6786797" cy="16003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5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27E9-E3F7-358D-1AF6-D8A80445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Risk factors for HSV-1 genital shedding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7B1E1-330B-66A4-E383-2D4F5A872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8" y="1076619"/>
            <a:ext cx="8746671" cy="5677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7D9485-2EB1-CAE5-0B5C-8AA897B10084}"/>
              </a:ext>
            </a:extLst>
          </p:cNvPr>
          <p:cNvSpPr txBox="1"/>
          <p:nvPr/>
        </p:nvSpPr>
        <p:spPr>
          <a:xfrm>
            <a:off x="9212179" y="3441032"/>
            <a:ext cx="2979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risk factors for HSV-1 oral shedding identified in multivariable model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A9DD38-0215-4768-E7D2-BD7E7A60E9C9}"/>
              </a:ext>
            </a:extLst>
          </p:cNvPr>
          <p:cNvCxnSpPr>
            <a:cxnSpLocks/>
          </p:cNvCxnSpPr>
          <p:nvPr/>
        </p:nvCxnSpPr>
        <p:spPr>
          <a:xfrm>
            <a:off x="0" y="1076619"/>
            <a:ext cx="1219200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9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204" y="1811247"/>
            <a:ext cx="10992256" cy="3263504"/>
          </a:xfrm>
        </p:spPr>
        <p:txBody>
          <a:bodyPr>
            <a:normAutofit/>
          </a:bodyPr>
          <a:lstStyle/>
          <a:p>
            <a:r>
              <a:rPr lang="en-US" dirty="0"/>
              <a:t>UpToDate:  Royalties</a:t>
            </a:r>
          </a:p>
          <a:p>
            <a:r>
              <a:rPr lang="en-US" dirty="0"/>
              <a:t>Consulting:  GSK, Assembly Biosciences </a:t>
            </a:r>
          </a:p>
          <a:p>
            <a:r>
              <a:rPr lang="en-US" dirty="0"/>
              <a:t>Grants: Moderna, GSK</a:t>
            </a:r>
          </a:p>
          <a:p>
            <a:endParaRPr lang="en-US" dirty="0"/>
          </a:p>
          <a:p>
            <a:r>
              <a:rPr lang="en-US" dirty="0"/>
              <a:t>Herpes Cure Advocacy (non-profit): Medical Advisory Board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DE49AA-771B-4ABD-9926-2DACD47D7740}"/>
              </a:ext>
            </a:extLst>
          </p:cNvPr>
          <p:cNvCxnSpPr>
            <a:cxnSpLocks/>
          </p:cNvCxnSpPr>
          <p:nvPr/>
        </p:nvCxnSpPr>
        <p:spPr>
          <a:xfrm>
            <a:off x="0" y="1497724"/>
            <a:ext cx="1219200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67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56216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Genital Shedding Rate: HSV-2 vs. HSV-1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058733"/>
              </p:ext>
            </p:extLst>
          </p:nvPr>
        </p:nvGraphicFramePr>
        <p:xfrm>
          <a:off x="1981200" y="1600200"/>
          <a:ext cx="8534400" cy="489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80980" y="6170710"/>
            <a:ext cx="1909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Johnston et al, ISSTDR 2019</a:t>
            </a:r>
          </a:p>
          <a:p>
            <a:r>
              <a:rPr lang="en-US" sz="1200" dirty="0"/>
              <a:t>Phipps </a:t>
            </a:r>
            <a:r>
              <a:rPr lang="en-US" sz="1200" i="1" dirty="0"/>
              <a:t>et al</a:t>
            </a:r>
            <a:r>
              <a:rPr lang="en-US" sz="1200" dirty="0"/>
              <a:t>, JID 2011</a:t>
            </a:r>
          </a:p>
          <a:p>
            <a:r>
              <a:rPr lang="en-US" sz="1200" dirty="0"/>
              <a:t>Tronstein </a:t>
            </a:r>
            <a:r>
              <a:rPr lang="en-US" sz="1200" i="1" dirty="0"/>
              <a:t>et al</a:t>
            </a:r>
            <a:r>
              <a:rPr lang="en-US" sz="1200" dirty="0"/>
              <a:t>,  JAMA 2011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41" y="5334000"/>
            <a:ext cx="7583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Time since         &lt;1 year	   &lt;10 year                ≥10 years            Unknown</a:t>
            </a:r>
          </a:p>
          <a:p>
            <a:r>
              <a:rPr lang="en-US" sz="2000" dirty="0"/>
              <a:t>acquisition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5293F1-DE64-1FB3-D84B-3B9C41644336}"/>
              </a:ext>
            </a:extLst>
          </p:cNvPr>
          <p:cNvCxnSpPr>
            <a:cxnSpLocks/>
          </p:cNvCxnSpPr>
          <p:nvPr/>
        </p:nvCxnSpPr>
        <p:spPr>
          <a:xfrm>
            <a:off x="0" y="1497724"/>
            <a:ext cx="1219200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504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8D385-6916-F85E-A759-045E1013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50"/>
            <a:ext cx="10515600" cy="1325563"/>
          </a:xfrm>
        </p:spPr>
        <p:txBody>
          <a:bodyPr/>
          <a:lstStyle/>
          <a:p>
            <a:r>
              <a:rPr lang="en-US" dirty="0"/>
              <a:t>Genital and Oral  lesions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AEEA29-F3A7-81D7-7E71-C955F80ADCA3}"/>
              </a:ext>
            </a:extLst>
          </p:cNvPr>
          <p:cNvCxnSpPr>
            <a:cxnSpLocks/>
          </p:cNvCxnSpPr>
          <p:nvPr/>
        </p:nvCxnSpPr>
        <p:spPr>
          <a:xfrm>
            <a:off x="0" y="1076619"/>
            <a:ext cx="1219200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0919868-8E2F-42E9-A871-92C54F52E630}"/>
              </a:ext>
            </a:extLst>
          </p:cNvPr>
          <p:cNvSpPr txBox="1"/>
          <p:nvPr/>
        </p:nvSpPr>
        <p:spPr>
          <a:xfrm>
            <a:off x="637673" y="1397588"/>
            <a:ext cx="1098010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Genital Lesion Rate:  Session 1: 2.6% of days  </a:t>
            </a:r>
          </a:p>
          <a:p>
            <a:r>
              <a:rPr lang="en-US" sz="3200" dirty="0"/>
              <a:t>		  	        Session 2: 3.8% of days  </a:t>
            </a:r>
          </a:p>
          <a:p>
            <a:endParaRPr lang="en-US" sz="3200" dirty="0"/>
          </a:p>
          <a:p>
            <a:r>
              <a:rPr lang="en-US" sz="3200" dirty="0"/>
              <a:t>Risk factor for Genital Lesions: </a:t>
            </a:r>
          </a:p>
          <a:p>
            <a:r>
              <a:rPr lang="en-US" sz="3200" dirty="0"/>
              <a:t>	Primary acquisition:  RR=6.5 (95% CI-2.4-17.8), p&lt;0.001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Oral Lesion Rate: Session 1: 0.4% of days  </a:t>
            </a:r>
          </a:p>
          <a:p>
            <a:r>
              <a:rPr lang="en-US" sz="3200" dirty="0"/>
              <a:t>	                      Session 2: 0.6% of days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35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6CA4-E3F9-75D0-C9F0-C6C9EC4CC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49" y="16084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Genital HSV-1 genomes are distributed among the previously known genetic diversity of HSV-1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326796CB-F926-C9FF-58BE-6952DFC0A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41" y="2052101"/>
            <a:ext cx="5367974" cy="3905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6C55C9-4104-42A3-4E90-497EA579A8AD}"/>
              </a:ext>
            </a:extLst>
          </p:cNvPr>
          <p:cNvSpPr txBox="1"/>
          <p:nvPr/>
        </p:nvSpPr>
        <p:spPr>
          <a:xfrm>
            <a:off x="794419" y="6180353"/>
            <a:ext cx="3832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Red=Genital HSV-1 cultured specimens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DFD924-7024-5D5F-E93B-BFE8C199615A}"/>
              </a:ext>
            </a:extLst>
          </p:cNvPr>
          <p:cNvCxnSpPr>
            <a:cxnSpLocks/>
          </p:cNvCxnSpPr>
          <p:nvPr/>
        </p:nvCxnSpPr>
        <p:spPr>
          <a:xfrm>
            <a:off x="0" y="1497724"/>
            <a:ext cx="1219200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A78A2A2-2F6A-4597-A3F6-B10BD6DDCF48}"/>
              </a:ext>
            </a:extLst>
          </p:cNvPr>
          <p:cNvSpPr txBox="1"/>
          <p:nvPr/>
        </p:nvSpPr>
        <p:spPr>
          <a:xfrm>
            <a:off x="7886700" y="6278336"/>
            <a:ext cx="3180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Molly Rathbun &amp; Moriah Szpara</a:t>
            </a:r>
          </a:p>
        </p:txBody>
      </p:sp>
    </p:spTree>
    <p:extLst>
      <p:ext uri="{BB962C8B-B14F-4D97-AF65-F5344CB8AC3E}">
        <p14:creationId xmlns:p14="http://schemas.microsoft.com/office/powerpoint/2010/main" val="3542288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1C61-27C0-4A9B-B6A0-C3D9BC171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Genital HSV-1: 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65BD0-ED1B-46B7-AEE9-0EFFE51F4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 took a blood test for HSV-1 infection.  It’s positive.  How can I tell if I have HSV-1 infection in the oral or genital area?</a:t>
            </a:r>
          </a:p>
        </p:txBody>
      </p:sp>
    </p:spTree>
    <p:extLst>
      <p:ext uri="{BB962C8B-B14F-4D97-AF65-F5344CB8AC3E}">
        <p14:creationId xmlns:p14="http://schemas.microsoft.com/office/powerpoint/2010/main" val="1358776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0C54A-CADC-4C91-8219-06D95371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Genital HSV-1: 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3EFF1-5EFE-4E4E-A591-31D2E4ED0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If I have genital HSV-1 infection, do I also have oral infection?  Can I pass the virus on with kissing/oral sex?</a:t>
            </a:r>
          </a:p>
        </p:txBody>
      </p:sp>
    </p:spTree>
    <p:extLst>
      <p:ext uri="{BB962C8B-B14F-4D97-AF65-F5344CB8AC3E}">
        <p14:creationId xmlns:p14="http://schemas.microsoft.com/office/powerpoint/2010/main" val="1510491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0C54A-CADC-4C91-8219-06D95371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Genital HSV-1: 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3EFF1-5EFE-4E4E-A591-31D2E4ED0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 just had my first genital herpes outbreak.  I had a positive HSV-1 swab from the lesion. Should I tell my sexual partners that I have genital HSV-1 infection?</a:t>
            </a:r>
          </a:p>
        </p:txBody>
      </p:sp>
    </p:spTree>
    <p:extLst>
      <p:ext uri="{BB962C8B-B14F-4D97-AF65-F5344CB8AC3E}">
        <p14:creationId xmlns:p14="http://schemas.microsoft.com/office/powerpoint/2010/main" val="2551590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0C54A-CADC-4C91-8219-06D95371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Genital HSV-1: 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3EFF1-5EFE-4E4E-A591-31D2E4ED0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Should I use daily suppressive therapy to prevent recurrences or shedding with genital HSV-1 infection? How about transmission to sexual partners?</a:t>
            </a:r>
          </a:p>
        </p:txBody>
      </p:sp>
    </p:spTree>
    <p:extLst>
      <p:ext uri="{BB962C8B-B14F-4D97-AF65-F5344CB8AC3E}">
        <p14:creationId xmlns:p14="http://schemas.microsoft.com/office/powerpoint/2010/main" val="309646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7E73-905D-4501-8782-85AE1225D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08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Do we have any medication alternatives to acyclovir/valacyclovir/famciclovir for treatment of genital herpes?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125F8B-EE43-4CEA-B486-E6B89EABE1C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Genital HSV-1: Frequently asked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50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0C54A-CADC-4C91-8219-06D95371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Genital HSV-1: 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3EFF1-5EFE-4E4E-A591-31D2E4ED0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Am I protected against genital HSV-2 infection if I have genital HSV-1 infection?</a:t>
            </a:r>
          </a:p>
        </p:txBody>
      </p:sp>
    </p:spTree>
    <p:extLst>
      <p:ext uri="{BB962C8B-B14F-4D97-AF65-F5344CB8AC3E}">
        <p14:creationId xmlns:p14="http://schemas.microsoft.com/office/powerpoint/2010/main" val="3850916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0C54A-CADC-4C91-8219-06D95371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Genital HSV-1: 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3EFF1-5EFE-4E4E-A591-31D2E4ED0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I’ve heard that HSV-2 infection is associated with an increased risk of acquiring HIV infection.  Is the same true for genital HSV-1 infection?</a:t>
            </a:r>
          </a:p>
        </p:txBody>
      </p:sp>
    </p:spTree>
    <p:extLst>
      <p:ext uri="{BB962C8B-B14F-4D97-AF65-F5344CB8AC3E}">
        <p14:creationId xmlns:p14="http://schemas.microsoft.com/office/powerpoint/2010/main" val="292222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80" y="4189353"/>
            <a:ext cx="2895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Amalia Magaret</a:t>
            </a:r>
          </a:p>
          <a:p>
            <a:r>
              <a:rPr lang="en-US" sz="2400" dirty="0"/>
              <a:t>Michael Stern</a:t>
            </a:r>
          </a:p>
          <a:p>
            <a:r>
              <a:rPr lang="en-US" sz="2400" dirty="0"/>
              <a:t>Hyunju Son</a:t>
            </a:r>
          </a:p>
          <a:p>
            <a:r>
              <a:rPr lang="en-US" sz="2400" dirty="0" err="1"/>
              <a:t>Meei-li</a:t>
            </a:r>
            <a:r>
              <a:rPr lang="en-US" sz="2400" dirty="0"/>
              <a:t> Huang</a:t>
            </a:r>
          </a:p>
          <a:p>
            <a:r>
              <a:rPr lang="en-US" sz="2400" dirty="0"/>
              <a:t>Stacy Selke</a:t>
            </a:r>
          </a:p>
          <a:p>
            <a:r>
              <a:rPr lang="en-US" sz="2400" dirty="0"/>
              <a:t>Keith Jerome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054226" y="1166018"/>
            <a:ext cx="38810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Dedicated participants</a:t>
            </a:r>
          </a:p>
          <a:p>
            <a:endParaRPr lang="en-US" sz="2400" dirty="0"/>
          </a:p>
          <a:p>
            <a:r>
              <a:rPr lang="en-US" sz="2400" dirty="0"/>
              <a:t>Public Health-Seattle &amp; King County STD Clinic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Funding:  </a:t>
            </a:r>
          </a:p>
          <a:p>
            <a:pPr marL="0" indent="0">
              <a:buNone/>
            </a:pPr>
            <a:r>
              <a:rPr lang="en-US" sz="2400" dirty="0"/>
              <a:t>    NIH/NIAID  P01 AI030731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83180" y="4142373"/>
            <a:ext cx="2895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David Koelle</a:t>
            </a:r>
          </a:p>
          <a:p>
            <a:r>
              <a:rPr lang="en-US" sz="2400" dirty="0"/>
              <a:t>Sarah </a:t>
            </a:r>
            <a:r>
              <a:rPr lang="en-US" sz="2400" dirty="0" err="1"/>
              <a:t>Gunby</a:t>
            </a:r>
            <a:endParaRPr lang="en-US" sz="2400" dirty="0"/>
          </a:p>
          <a:p>
            <a:r>
              <a:rPr lang="en-US" sz="2400" dirty="0"/>
              <a:t>Mariliis Ott</a:t>
            </a:r>
          </a:p>
          <a:p>
            <a:r>
              <a:rPr lang="en-US" sz="2400" dirty="0"/>
              <a:t>Lichen Jing</a:t>
            </a:r>
          </a:p>
          <a:p>
            <a:r>
              <a:rPr lang="en-US" sz="2400" dirty="0"/>
              <a:t>Victoria Campbell</a:t>
            </a:r>
          </a:p>
          <a:p>
            <a:r>
              <a:rPr lang="en-US" sz="2400" dirty="0"/>
              <a:t>Alex Greninger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7" y="1075288"/>
            <a:ext cx="4028064" cy="315876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C966CB-F8B6-D414-6AE9-BCDB2DE53136}"/>
              </a:ext>
            </a:extLst>
          </p:cNvPr>
          <p:cNvSpPr txBox="1">
            <a:spLocks/>
          </p:cNvSpPr>
          <p:nvPr/>
        </p:nvSpPr>
        <p:spPr>
          <a:xfrm>
            <a:off x="5254735" y="4166335"/>
            <a:ext cx="2895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Moriah Szpara</a:t>
            </a:r>
          </a:p>
          <a:p>
            <a:r>
              <a:rPr lang="en-US" sz="2400" dirty="0"/>
              <a:t>Molly Rathbun</a:t>
            </a:r>
          </a:p>
          <a:p>
            <a:r>
              <a:rPr lang="en-US" sz="2400" dirty="0"/>
              <a:t>Daniel Renner</a:t>
            </a:r>
          </a:p>
          <a:p>
            <a:r>
              <a:rPr lang="en-US" sz="2400" dirty="0"/>
              <a:t>Anna Wald</a:t>
            </a:r>
          </a:p>
          <a:p>
            <a:r>
              <a:rPr lang="en-US" sz="2400" dirty="0"/>
              <a:t>Larry Corey</a:t>
            </a:r>
          </a:p>
          <a:p>
            <a:endParaRPr lang="en-US" sz="2400" dirty="0"/>
          </a:p>
          <a:p>
            <a:endParaRPr lang="en-US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1C6077-7283-B2AF-1C8E-28B98311ABF0}"/>
              </a:ext>
            </a:extLst>
          </p:cNvPr>
          <p:cNvCxnSpPr>
            <a:cxnSpLocks/>
          </p:cNvCxnSpPr>
          <p:nvPr/>
        </p:nvCxnSpPr>
        <p:spPr>
          <a:xfrm>
            <a:off x="0" y="908176"/>
            <a:ext cx="1219200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109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0C54A-CADC-4C91-8219-06D95371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Genital HSV-1: 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3EFF1-5EFE-4E4E-A591-31D2E4ED0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 have genital HSV-1 infection.  What are the risk factors for transmission to neonates/babies at the time of delivery?</a:t>
            </a:r>
          </a:p>
        </p:txBody>
      </p:sp>
    </p:spTree>
    <p:extLst>
      <p:ext uri="{BB962C8B-B14F-4D97-AF65-F5344CB8AC3E}">
        <p14:creationId xmlns:p14="http://schemas.microsoft.com/office/powerpoint/2010/main" val="672233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7E73-905D-4501-8782-85AE1225D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I’ve heard that there might be a link between HSV-1 infection and neurodegenerative diseases/</a:t>
            </a:r>
            <a:r>
              <a:rPr lang="en-US" dirty="0" err="1"/>
              <a:t>Alzeheimer’s</a:t>
            </a:r>
            <a:r>
              <a:rPr lang="en-US" dirty="0"/>
              <a:t> Disease.  What is known about genital HSV-1 infection and neurodegenerative diseases?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125F8B-EE43-4CEA-B486-E6B89EABE1C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Genital HSV-1: Frequently asked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16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7E73-905D-4501-8782-85AE1225D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0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My partner has genital HSV-1 infection.  How can I protect myself?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125F8B-EE43-4CEA-B486-E6B89EABE1C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Genital HSV-1: Frequently asked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804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B1C61-27C0-4A9B-B6A0-C3D9BC171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Genital HSV-1: 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65BD0-ED1B-46B7-AEE9-0EFFE51F4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Why don’t we have a vaccine to prevent against genital HSV-1?  Will we ever have one?</a:t>
            </a:r>
          </a:p>
        </p:txBody>
      </p:sp>
    </p:spTree>
    <p:extLst>
      <p:ext uri="{BB962C8B-B14F-4D97-AF65-F5344CB8AC3E}">
        <p14:creationId xmlns:p14="http://schemas.microsoft.com/office/powerpoint/2010/main" val="3599876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D8918-5C7C-460D-8D41-3DAC7CBC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Genital HSV-1: Frequently asked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8F007-2D79-4E05-B0DC-9F35CD71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Why isn’t more being done to prevent genital herpes infection?</a:t>
            </a:r>
          </a:p>
        </p:txBody>
      </p:sp>
    </p:spTree>
    <p:extLst>
      <p:ext uri="{BB962C8B-B14F-4D97-AF65-F5344CB8AC3E}">
        <p14:creationId xmlns:p14="http://schemas.microsoft.com/office/powerpoint/2010/main" val="3596701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FC6976-FE34-4FAF-977C-45F22BE1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2881"/>
            <a:ext cx="11466285" cy="974305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525713-6007-44EA-BE82-D8874D9025F6}"/>
              </a:ext>
            </a:extLst>
          </p:cNvPr>
          <p:cNvCxnSpPr>
            <a:cxnSpLocks/>
          </p:cNvCxnSpPr>
          <p:nvPr/>
        </p:nvCxnSpPr>
        <p:spPr>
          <a:xfrm>
            <a:off x="0" y="1157186"/>
            <a:ext cx="1219200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03F320-0393-A435-1B1F-1F22B9F68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85" y="1157186"/>
            <a:ext cx="11466285" cy="49099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Primary genital HSV-1 infection is associated with more recurrences and shedding than non-primary infection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Should this prompt serology with diagnosis, for prognostic purposes?</a:t>
            </a:r>
          </a:p>
          <a:p>
            <a:pPr lvl="1"/>
            <a:r>
              <a:rPr lang="en-US" dirty="0"/>
              <a:t>Could this inform who should be offered suppressive therapy?</a:t>
            </a:r>
          </a:p>
          <a:p>
            <a:pPr lvl="1"/>
            <a:endParaRPr lang="en-US" dirty="0"/>
          </a:p>
          <a:p>
            <a:r>
              <a:rPr lang="en-US" dirty="0"/>
              <a:t>Genital HSV-1 shedding is less frequent than HSV-2 shedding</a:t>
            </a:r>
          </a:p>
          <a:p>
            <a:pPr lvl="1"/>
            <a:r>
              <a:rPr lang="en-US" dirty="0"/>
              <a:t>Underscores importance of typing genital lesions for patients</a:t>
            </a:r>
          </a:p>
          <a:p>
            <a:pPr lvl="1"/>
            <a:endParaRPr lang="en-US" dirty="0"/>
          </a:p>
          <a:p>
            <a:r>
              <a:rPr lang="en-US" dirty="0"/>
              <a:t>Concerns about HSV-1 acquisition in pregnancy/neonatal HSV-1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Immune correlates associated with control of shedding and recurrences remain elusive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79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0532" y="4252118"/>
            <a:ext cx="4648773" cy="1325563"/>
          </a:xfrm>
        </p:spPr>
        <p:txBody>
          <a:bodyPr/>
          <a:lstStyle/>
          <a:p>
            <a:pPr>
              <a:defRPr/>
            </a:pPr>
            <a:r>
              <a:rPr lang="en-US" dirty="0"/>
              <a:t>Questions?</a:t>
            </a:r>
            <a:br>
              <a:rPr lang="en-US" dirty="0"/>
            </a:br>
            <a:r>
              <a:rPr lang="en-US" dirty="0"/>
              <a:t>cjohnsto@uw.edu</a:t>
            </a:r>
          </a:p>
        </p:txBody>
      </p:sp>
      <p:sp>
        <p:nvSpPr>
          <p:cNvPr id="54275" name="Rectangle 6"/>
          <p:cNvSpPr>
            <a:spLocks noGrp="1" noChangeArrowheads="1"/>
          </p:cNvSpPr>
          <p:nvPr>
            <p:ph sz="quarter" idx="4294967295"/>
          </p:nvPr>
        </p:nvSpPr>
        <p:spPr>
          <a:xfrm>
            <a:off x="500743" y="3429000"/>
            <a:ext cx="7862888" cy="2971800"/>
          </a:xfrm>
        </p:spPr>
        <p:txBody>
          <a:bodyPr>
            <a:normAutofit/>
          </a:bodyPr>
          <a:lstStyle/>
          <a:p>
            <a:pPr marL="419100" indent="-382588" algn="ctr">
              <a:lnSpc>
                <a:spcPct val="80000"/>
              </a:lnSpc>
              <a:spcBef>
                <a:spcPct val="50000"/>
              </a:spcBef>
              <a:buNone/>
            </a:pPr>
            <a:endParaRPr lang="en-US" altLang="en-US" sz="4700" dirty="0">
              <a:solidFill>
                <a:schemeClr val="tx2"/>
              </a:solidFill>
            </a:endParaRPr>
          </a:p>
          <a:p>
            <a:pPr marL="419100" indent="-382588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altLang="en-US" sz="47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54276" name="Picture 5" descr="C:\Users\cjohnsto\AppData\Local\Microsoft\Windows\Temporary Internet Files\Content.Outlook\39DAWKKK\VRC_logo_white_larg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650" y="2313118"/>
            <a:ext cx="9881299" cy="197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05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D35BC6-1B3C-48E5-A698-47DE43A6DB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70266E-F475-4EFC-B23F-9F0255B8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Herpes Simplex Virus: A very challenging STI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F450E-94F5-47A3-A41D-3C353973D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371600"/>
            <a:ext cx="7905807" cy="490993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Genital herpes is caused by HSV-1 or HSV-2</a:t>
            </a:r>
          </a:p>
          <a:p>
            <a:pPr lvl="1"/>
            <a:r>
              <a:rPr lang="en-US" sz="1600" dirty="0"/>
              <a:t>Leading cause of genital ulcer disease worldwide</a:t>
            </a:r>
          </a:p>
          <a:p>
            <a:endParaRPr lang="en-US" sz="2000" dirty="0"/>
          </a:p>
          <a:p>
            <a:r>
              <a:rPr lang="en-US" sz="2000" dirty="0"/>
              <a:t>Chronic, no cure</a:t>
            </a:r>
          </a:p>
          <a:p>
            <a:pPr lvl="1"/>
            <a:r>
              <a:rPr lang="en-US" sz="2000" dirty="0"/>
              <a:t>Management of symptoms</a:t>
            </a:r>
          </a:p>
          <a:p>
            <a:pPr lvl="1"/>
            <a:r>
              <a:rPr lang="en-US" sz="2000" dirty="0"/>
              <a:t>Transmission concerns</a:t>
            </a:r>
          </a:p>
          <a:p>
            <a:endParaRPr lang="en-US" sz="2000" dirty="0"/>
          </a:p>
          <a:p>
            <a:r>
              <a:rPr lang="en-US" sz="2000" dirty="0"/>
              <a:t>Often asymptomatic/subclinical</a:t>
            </a:r>
          </a:p>
          <a:p>
            <a:pPr lvl="1"/>
            <a:r>
              <a:rPr lang="en-US" sz="2000" dirty="0"/>
              <a:t>Requires reliance on blood tests to diagnose infection</a:t>
            </a:r>
          </a:p>
          <a:p>
            <a:pPr lvl="1"/>
            <a:r>
              <a:rPr lang="en-US" sz="2000" dirty="0"/>
              <a:t>Intensive shedding studies define natural history, therapeutics</a:t>
            </a:r>
          </a:p>
          <a:p>
            <a:endParaRPr lang="en-US" sz="2000" dirty="0"/>
          </a:p>
          <a:p>
            <a:r>
              <a:rPr lang="en-US" sz="2000" dirty="0"/>
              <a:t>Disparities: Higher prevalence in women, racial and sexual minority populations</a:t>
            </a:r>
          </a:p>
          <a:p>
            <a:endParaRPr lang="en-US" sz="2000" dirty="0"/>
          </a:p>
          <a:p>
            <a:r>
              <a:rPr lang="en-US" sz="2000" dirty="0"/>
              <a:t>Few diagnostic or therapeutic advances that have affected clinical care in past decade</a:t>
            </a:r>
          </a:p>
          <a:p>
            <a:pPr lvl="1"/>
            <a:endParaRPr lang="en-US" sz="2000" dirty="0"/>
          </a:p>
          <a:p>
            <a:pPr marL="288925" lvl="1" indent="0">
              <a:buNone/>
            </a:pPr>
            <a:endParaRPr lang="en-US" sz="2000" dirty="0"/>
          </a:p>
          <a:p>
            <a:pPr marL="288925" lvl="1" indent="0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8A6C7-01E0-47D5-9170-6D78116B1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774" y="1302685"/>
            <a:ext cx="3298518" cy="33427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1BC5B2-AC5B-49B5-A8A3-C95349D3E161}"/>
              </a:ext>
            </a:extLst>
          </p:cNvPr>
          <p:cNvSpPr txBox="1"/>
          <p:nvPr/>
        </p:nvSpPr>
        <p:spPr>
          <a:xfrm>
            <a:off x="9425633" y="4660172"/>
            <a:ext cx="17508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Dai and Zhou Science 2018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71B8DC-742E-483F-A886-87C117AB61EF}"/>
              </a:ext>
            </a:extLst>
          </p:cNvPr>
          <p:cNvCxnSpPr>
            <a:cxnSpLocks/>
          </p:cNvCxnSpPr>
          <p:nvPr/>
        </p:nvCxnSpPr>
        <p:spPr>
          <a:xfrm>
            <a:off x="0" y="1157186"/>
            <a:ext cx="1219200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53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Genital herpes is a stigmatized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2" y="2076912"/>
            <a:ext cx="10515600" cy="4351338"/>
          </a:xfrm>
        </p:spPr>
        <p:txBody>
          <a:bodyPr/>
          <a:lstStyle/>
          <a:p>
            <a:r>
              <a:rPr lang="en-US" dirty="0"/>
              <a:t>Causes anxiety for patients and providers</a:t>
            </a:r>
          </a:p>
          <a:p>
            <a:r>
              <a:rPr lang="en-US" dirty="0"/>
              <a:t>Poor knowledge about infection among providers, a lot of misinformation on the web</a:t>
            </a:r>
          </a:p>
          <a:p>
            <a:r>
              <a:rPr lang="en-US" dirty="0"/>
              <a:t>Often maligned/made fun of in media and popular culture</a:t>
            </a:r>
          </a:p>
          <a:p>
            <a:r>
              <a:rPr lang="en-US" dirty="0"/>
              <a:t>Motivates researchers and research participants </a:t>
            </a:r>
          </a:p>
          <a:p>
            <a:pPr lvl="1"/>
            <a:r>
              <a:rPr lang="en-US" dirty="0"/>
              <a:t>Knowledge is power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18036" y="5596955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“H”</a:t>
            </a:r>
          </a:p>
        </p:txBody>
      </p:sp>
      <p:pic>
        <p:nvPicPr>
          <p:cNvPr id="14338" name="Picture 2" descr="http://img.timeinc.net/time/magazine/archive/covers/1982/1101820802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413" y="2076912"/>
            <a:ext cx="2486417" cy="329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AD0407-E9BC-4C7E-8718-87AB11A863AE}"/>
              </a:ext>
            </a:extLst>
          </p:cNvPr>
          <p:cNvCxnSpPr>
            <a:cxnSpLocks/>
          </p:cNvCxnSpPr>
          <p:nvPr/>
        </p:nvCxnSpPr>
        <p:spPr>
          <a:xfrm>
            <a:off x="0" y="1482040"/>
            <a:ext cx="1219200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997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A58C6-0C3D-F569-EF17-0519EDF58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30" y="365125"/>
            <a:ext cx="11361906" cy="1325563"/>
          </a:xfrm>
        </p:spPr>
        <p:txBody>
          <a:bodyPr/>
          <a:lstStyle/>
          <a:p>
            <a:r>
              <a:rPr lang="en-US" dirty="0"/>
              <a:t>University of Washington Virology Research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A9489-EA7C-06A4-CE3F-63C1203E4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Founded in 1973 to study chronic viral infections, specifically HSV</a:t>
            </a:r>
          </a:p>
          <a:p>
            <a:r>
              <a:rPr lang="en-US" dirty="0"/>
              <a:t>Natural history studies</a:t>
            </a:r>
          </a:p>
          <a:p>
            <a:r>
              <a:rPr lang="en-US" dirty="0"/>
              <a:t>Clinical trials</a:t>
            </a:r>
          </a:p>
          <a:p>
            <a:pPr lvl="1"/>
            <a:r>
              <a:rPr lang="en-US" dirty="0"/>
              <a:t>Antivirals, vaccines, clinical trial design</a:t>
            </a:r>
          </a:p>
          <a:p>
            <a:r>
              <a:rPr lang="en-US" dirty="0"/>
              <a:t>Diagnostics</a:t>
            </a:r>
          </a:p>
          <a:p>
            <a:r>
              <a:rPr lang="en-US" dirty="0"/>
              <a:t>Counseling and safe space for people with genital HSV infection</a:t>
            </a:r>
          </a:p>
        </p:txBody>
      </p:sp>
      <p:pic>
        <p:nvPicPr>
          <p:cNvPr id="1026" name="Picture 2" descr="University of Washington Virology Research Clinic">
            <a:extLst>
              <a:ext uri="{FF2B5EF4-FFF2-40B4-BE49-F238E27FC236}">
                <a16:creationId xmlns:a16="http://schemas.microsoft.com/office/drawing/2014/main" id="{81A4430C-8B3D-20D8-1A11-F447C0F4D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140" y="5969000"/>
            <a:ext cx="3962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BEB1A6-1F7D-4ADA-A4A3-8112A257BFEA}"/>
              </a:ext>
            </a:extLst>
          </p:cNvPr>
          <p:cNvCxnSpPr>
            <a:cxnSpLocks/>
          </p:cNvCxnSpPr>
          <p:nvPr/>
        </p:nvCxnSpPr>
        <p:spPr>
          <a:xfrm>
            <a:off x="0" y="1337666"/>
            <a:ext cx="1219200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85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54EF2-24D1-405E-3314-C0CED11D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Genital HSV-1: 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DC5B3-CB48-F94C-5C72-3E8CD707D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93" y="1825625"/>
            <a:ext cx="1205320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Increasing cause of first episode genital herpes in high income countries</a:t>
            </a:r>
          </a:p>
          <a:p>
            <a:endParaRPr lang="en-US" dirty="0"/>
          </a:p>
          <a:p>
            <a:r>
              <a:rPr lang="en-US" dirty="0"/>
              <a:t>HSV-1 is a significant cause of GUD worldwide</a:t>
            </a:r>
          </a:p>
          <a:p>
            <a:pPr lvl="1"/>
            <a:r>
              <a:rPr lang="en-US" dirty="0"/>
              <a:t>9 million people</a:t>
            </a:r>
          </a:p>
          <a:p>
            <a:pPr lvl="1"/>
            <a:endParaRPr lang="en-US" dirty="0"/>
          </a:p>
          <a:p>
            <a:r>
              <a:rPr lang="en-US" dirty="0"/>
              <a:t>Declining HSV-1 seroprevalence in US, particularly in adolescents</a:t>
            </a:r>
          </a:p>
          <a:p>
            <a:pPr lvl="1"/>
            <a:r>
              <a:rPr lang="en-US" dirty="0"/>
              <a:t>First exposure to HSV-1 upon sexual debut</a:t>
            </a:r>
          </a:p>
          <a:p>
            <a:endParaRPr lang="en-US" dirty="0"/>
          </a:p>
          <a:p>
            <a:r>
              <a:rPr lang="en-US" dirty="0"/>
              <a:t>Modeling:  By 2050, increasing proportion of HSV-1 infections will be acquired genitally</a:t>
            </a:r>
          </a:p>
          <a:p>
            <a:pPr lvl="1"/>
            <a:r>
              <a:rPr lang="en-US" dirty="0"/>
              <a:t>This will affect adolescents and young adults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EE39AA-6D64-4F8B-BFEA-7C1E5E2C7C59}"/>
              </a:ext>
            </a:extLst>
          </p:cNvPr>
          <p:cNvSpPr/>
          <p:nvPr/>
        </p:nvSpPr>
        <p:spPr>
          <a:xfrm>
            <a:off x="9837787" y="5826623"/>
            <a:ext cx="2354213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/>
              <a:t>Durukan</a:t>
            </a:r>
            <a:r>
              <a:rPr lang="en-US" sz="1050" dirty="0"/>
              <a:t> et al, STI 2019</a:t>
            </a:r>
          </a:p>
          <a:p>
            <a:r>
              <a:rPr lang="en-US" sz="1050" dirty="0" err="1"/>
              <a:t>Dabestani</a:t>
            </a:r>
            <a:r>
              <a:rPr lang="en-US" sz="1050" dirty="0"/>
              <a:t> et al, STD 2019</a:t>
            </a:r>
          </a:p>
          <a:p>
            <a:r>
              <a:rPr lang="en-US" sz="1050" dirty="0"/>
              <a:t>Looker et al, BMJ Global Health 2020</a:t>
            </a:r>
          </a:p>
          <a:p>
            <a:r>
              <a:rPr lang="en-US" sz="1050" dirty="0"/>
              <a:t>Bradley et al, JID 2014</a:t>
            </a:r>
          </a:p>
          <a:p>
            <a:r>
              <a:rPr lang="en-US" sz="1050" dirty="0"/>
              <a:t>Ayoub et al, BMJ Med 2019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D1F8DEA-DB3A-4048-A8FD-8F8B11F761FD}"/>
              </a:ext>
            </a:extLst>
          </p:cNvPr>
          <p:cNvCxnSpPr>
            <a:cxnSpLocks/>
          </p:cNvCxnSpPr>
          <p:nvPr/>
        </p:nvCxnSpPr>
        <p:spPr>
          <a:xfrm>
            <a:off x="0" y="1497724"/>
            <a:ext cx="1219200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12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2909-59F2-4B54-978D-856B9DA4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1" y="210661"/>
            <a:ext cx="11934217" cy="1325563"/>
          </a:xfrm>
        </p:spPr>
        <p:txBody>
          <a:bodyPr/>
          <a:lstStyle/>
          <a:p>
            <a:r>
              <a:rPr lang="en-US" dirty="0"/>
              <a:t>Epidemiology and Burden: HSV-related GUD in 2016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FC1AC1-F3F7-48C1-B92E-05C1BF2D1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61" y="1536224"/>
            <a:ext cx="4452474" cy="521424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1AECC6-8742-49A8-ADC0-D46E61DD003F}"/>
              </a:ext>
            </a:extLst>
          </p:cNvPr>
          <p:cNvSpPr txBox="1"/>
          <p:nvPr/>
        </p:nvSpPr>
        <p:spPr>
          <a:xfrm>
            <a:off x="1730829" y="2171700"/>
            <a:ext cx="92358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Women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0F68F1-FBBF-4907-B16E-4F125171F338}"/>
              </a:ext>
            </a:extLst>
          </p:cNvPr>
          <p:cNvSpPr txBox="1"/>
          <p:nvPr/>
        </p:nvSpPr>
        <p:spPr>
          <a:xfrm>
            <a:off x="253093" y="6457950"/>
            <a:ext cx="3640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Looker et al, BMJ Global Health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800D8-B782-41C0-99DC-7A59F7F7C5BE}"/>
              </a:ext>
            </a:extLst>
          </p:cNvPr>
          <p:cNvSpPr txBox="1"/>
          <p:nvPr/>
        </p:nvSpPr>
        <p:spPr>
          <a:xfrm>
            <a:off x="7911276" y="3833693"/>
            <a:ext cx="42807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HSV-2:  178 million people</a:t>
            </a:r>
          </a:p>
          <a:p>
            <a:r>
              <a:rPr lang="en-US" dirty="0"/>
              <a:t>HSV-1:     9 million people</a:t>
            </a:r>
          </a:p>
          <a:p>
            <a:endParaRPr lang="en-US" dirty="0"/>
          </a:p>
          <a:p>
            <a:r>
              <a:rPr lang="en-US" dirty="0"/>
              <a:t>8 billion days with HSV-related GUD in 2016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684DAE-A387-45B4-8970-90722CF71C88}"/>
              </a:ext>
            </a:extLst>
          </p:cNvPr>
          <p:cNvCxnSpPr>
            <a:cxnSpLocks/>
          </p:cNvCxnSpPr>
          <p:nvPr/>
        </p:nvCxnSpPr>
        <p:spPr>
          <a:xfrm>
            <a:off x="0" y="1326274"/>
            <a:ext cx="1219200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043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3588" y="17601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Changing epidemiology of first episode genital herpes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97106" y="1631734"/>
            <a:ext cx="5386917" cy="639762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Melbourne Sexual Health Center	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93368" y="1631734"/>
            <a:ext cx="5389033" cy="6397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Public Health-Seattle &amp; King County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81200" y="2514600"/>
            <a:ext cx="4040188" cy="2563274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8" y="2531806"/>
            <a:ext cx="3357912" cy="25184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32124" y="5279522"/>
            <a:ext cx="4868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 2017, 54% of first episode genital herpes was due to HSV-1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53200" y="52795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Each decade, 52% increase in proportion </a:t>
            </a:r>
          </a:p>
          <a:p>
            <a:pPr algn="ctr"/>
            <a:r>
              <a:rPr lang="en-US" dirty="0"/>
              <a:t>of first episode genital HSV-1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05800" y="6135470"/>
            <a:ext cx="2112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Durukan STI 2019</a:t>
            </a:r>
          </a:p>
          <a:p>
            <a:r>
              <a:rPr lang="en-US" dirty="0"/>
              <a:t>Dabestani, STD 2019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E5CB4C5-89E2-F777-9683-9EB16D1FC34C}"/>
              </a:ext>
            </a:extLst>
          </p:cNvPr>
          <p:cNvCxnSpPr>
            <a:cxnSpLocks/>
          </p:cNvCxnSpPr>
          <p:nvPr/>
        </p:nvCxnSpPr>
        <p:spPr>
          <a:xfrm>
            <a:off x="0" y="1497724"/>
            <a:ext cx="1219200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3362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f6d5438-84ac-4485-aa17-771d909f870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B75C9B02CE8741A42CD3C92A9FF99D" ma:contentTypeVersion="18" ma:contentTypeDescription="Create a new document." ma:contentTypeScope="" ma:versionID="e7eb6b485f2e99c8e9d0fc3a220d3f3e">
  <xsd:schema xmlns:xsd="http://www.w3.org/2001/XMLSchema" xmlns:xs="http://www.w3.org/2001/XMLSchema" xmlns:p="http://schemas.microsoft.com/office/2006/metadata/properties" xmlns:ns3="c7af916d-3895-4f1b-8cc1-5c49fb04cd46" xmlns:ns4="3f6d5438-84ac-4485-aa17-771d909f8703" targetNamespace="http://schemas.microsoft.com/office/2006/metadata/properties" ma:root="true" ma:fieldsID="e3cd52b39059613eeb70a58b1d573b19" ns3:_="" ns4:_="">
    <xsd:import namespace="c7af916d-3895-4f1b-8cc1-5c49fb04cd46"/>
    <xsd:import namespace="3f6d5438-84ac-4485-aa17-771d909f870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SearchPropertie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f916d-3895-4f1b-8cc1-5c49fb04cd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d5438-84ac-4485-aa17-771d909f8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92022D-33F7-438B-B8F2-059254C84D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BCB9A8-3055-49A1-A2A7-1AF0B3AB64B1}">
  <ds:schemaRefs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c7af916d-3895-4f1b-8cc1-5c49fb04cd46"/>
    <ds:schemaRef ds:uri="http://schemas.microsoft.com/office/2006/documentManagement/types"/>
    <ds:schemaRef ds:uri="http://schemas.microsoft.com/office/infopath/2007/PartnerControls"/>
    <ds:schemaRef ds:uri="3f6d5438-84ac-4485-aa17-771d909f870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E5277F0-5EA5-4C68-828F-EA1F9D6A9E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af916d-3895-4f1b-8cc1-5c49fb04cd46"/>
    <ds:schemaRef ds:uri="3f6d5438-84ac-4485-aa17-771d909f87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PPT_Template_16x9-Solid-ADA (1)</Template>
  <TotalTime>2625</TotalTime>
  <Words>1512</Words>
  <Application>Microsoft Office PowerPoint</Application>
  <PresentationFormat>Widescreen</PresentationFormat>
  <Paragraphs>293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ＭＳ Ｐゴシック</vt:lpstr>
      <vt:lpstr>ＭＳ Ｐゴシック</vt:lpstr>
      <vt:lpstr>Arial</vt:lpstr>
      <vt:lpstr>Calibri</vt:lpstr>
      <vt:lpstr>Calibri Light</vt:lpstr>
      <vt:lpstr>Times New Roman</vt:lpstr>
      <vt:lpstr>Office Theme</vt:lpstr>
      <vt:lpstr>                  Genital HSV-1 Infections:  New and Emerging Research   Christine Johnston, MD, MPH Herpes Cure Advocacy March 5, 2024</vt:lpstr>
      <vt:lpstr>Disclosures</vt:lpstr>
      <vt:lpstr>Acknowledgments</vt:lpstr>
      <vt:lpstr>Herpes Simplex Virus: A very challenging STI</vt:lpstr>
      <vt:lpstr>Genital herpes is a stigmatized condition</vt:lpstr>
      <vt:lpstr>University of Washington Virology Research Clinic</vt:lpstr>
      <vt:lpstr>Genital HSV-1: Epidemiology</vt:lpstr>
      <vt:lpstr>Epidemiology and Burden: HSV-related GUD in 2016</vt:lpstr>
      <vt:lpstr>Changing epidemiology of first episode genital herpes</vt:lpstr>
      <vt:lpstr>Trends in HSV seroprevalence in the United States, 1999–2015</vt:lpstr>
      <vt:lpstr>“Epidemiologic Transition” of HSV-1 infection</vt:lpstr>
      <vt:lpstr>Genital HSV-1: Clinical Presentation</vt:lpstr>
      <vt:lpstr>HSV :  A systems biology approach</vt:lpstr>
      <vt:lpstr>First episode genital HSV-1 study design</vt:lpstr>
      <vt:lpstr>Study Demographics</vt:lpstr>
      <vt:lpstr>Genital HSV-1: Per-person shedding rates</vt:lpstr>
      <vt:lpstr>Risk factors for HSV-1 genital shedding</vt:lpstr>
      <vt:lpstr>PowerPoint Presentation</vt:lpstr>
      <vt:lpstr>Risk factors for HSV-1 genital shedding</vt:lpstr>
      <vt:lpstr>Genital Shedding Rate: HSV-2 vs. HSV-1</vt:lpstr>
      <vt:lpstr>Genital and Oral  lesions</vt:lpstr>
      <vt:lpstr>Genital HSV-1 genomes are distributed among the previously known genetic diversity of HSV-1</vt:lpstr>
      <vt:lpstr>Genital HSV-1: Frequently asked questions</vt:lpstr>
      <vt:lpstr>Genital HSV-1: Frequently asked questions</vt:lpstr>
      <vt:lpstr>Genital HSV-1: Frequently asked questions</vt:lpstr>
      <vt:lpstr>Genital HSV-1: Frequently asked questions</vt:lpstr>
      <vt:lpstr>PowerPoint Presentation</vt:lpstr>
      <vt:lpstr>Genital HSV-1: Frequently asked questions</vt:lpstr>
      <vt:lpstr>Genital HSV-1: Frequently asked questions</vt:lpstr>
      <vt:lpstr>Genital HSV-1: Frequently asked questions</vt:lpstr>
      <vt:lpstr>PowerPoint Presentation</vt:lpstr>
      <vt:lpstr>PowerPoint Presentation</vt:lpstr>
      <vt:lpstr>Genital HSV-1: Frequently asked questions</vt:lpstr>
      <vt:lpstr>Genital HSV-1: Frequently asked questions</vt:lpstr>
      <vt:lpstr>Conclusions</vt:lpstr>
      <vt:lpstr>Questions? cjohnsto@uw.edu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Reimaging our approach to genital herpes  Opportunities for diagnosis, treatment, and prevention</dc:title>
  <dc:creator>Christine Johnston</dc:creator>
  <cp:lastModifiedBy>Christine Johnston</cp:lastModifiedBy>
  <cp:revision>54</cp:revision>
  <dcterms:created xsi:type="dcterms:W3CDTF">2022-08-29T18:14:31Z</dcterms:created>
  <dcterms:modified xsi:type="dcterms:W3CDTF">2024-03-04T22:01:29Z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0x01010051B75C9B02CE8741A42CD3C92A9FF99D</vt:lpwstr>
  </property>
</Properties>
</file>